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80" r:id="rId3"/>
    <p:sldId id="284" r:id="rId4"/>
    <p:sldId id="285" r:id="rId5"/>
    <p:sldId id="286" r:id="rId6"/>
    <p:sldId id="287" r:id="rId7"/>
    <p:sldId id="290" r:id="rId8"/>
    <p:sldId id="293" r:id="rId9"/>
    <p:sldId id="289" r:id="rId10"/>
    <p:sldId id="291" r:id="rId11"/>
    <p:sldId id="294" r:id="rId12"/>
    <p:sldId id="292" r:id="rId13"/>
    <p:sldId id="260" r:id="rId14"/>
    <p:sldId id="276" r:id="rId15"/>
    <p:sldId id="275" r:id="rId16"/>
    <p:sldId id="282" r:id="rId17"/>
    <p:sldId id="29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3AC"/>
    <a:srgbClr val="FF6600"/>
    <a:srgbClr val="3AB820"/>
    <a:srgbClr val="3767FF"/>
    <a:srgbClr val="06D237"/>
    <a:srgbClr val="3767EB"/>
    <a:srgbClr val="18C01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684" autoAdjust="0"/>
  </p:normalViewPr>
  <p:slideViewPr>
    <p:cSldViewPr>
      <p:cViewPr>
        <p:scale>
          <a:sx n="92" d="100"/>
          <a:sy n="92" d="100"/>
        </p:scale>
        <p:origin x="-70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4CEEB-F57C-4801-8B52-9931C3A807FA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C1B775A3-9FAB-453B-A05B-AEB64CAB3E5A}">
      <dgm:prSet phldrT="[Text]" custT="1"/>
      <dgm:spPr>
        <a:solidFill>
          <a:srgbClr val="3AB820"/>
        </a:solidFill>
      </dgm:spPr>
      <dgm:t>
        <a:bodyPr/>
        <a:lstStyle/>
        <a:p>
          <a:r>
            <a:rPr lang="en-GB" sz="1120" b="1" dirty="0" smtClean="0"/>
            <a:t>Academic</a:t>
          </a:r>
        </a:p>
        <a:p>
          <a:r>
            <a:rPr lang="en-GB" sz="1120" dirty="0" smtClean="0"/>
            <a:t>e.g. Personal Tutor</a:t>
          </a:r>
          <a:endParaRPr lang="en-GB" sz="1120" dirty="0"/>
        </a:p>
      </dgm:t>
    </dgm:pt>
    <dgm:pt modelId="{545F9519-CB1B-4B25-B515-4DC3B946FFF2}" type="parTrans" cxnId="{55D68CEC-048B-4201-BD21-21BF4D502A18}">
      <dgm:prSet/>
      <dgm:spPr/>
      <dgm:t>
        <a:bodyPr/>
        <a:lstStyle/>
        <a:p>
          <a:endParaRPr lang="en-GB" sz="1120"/>
        </a:p>
      </dgm:t>
    </dgm:pt>
    <dgm:pt modelId="{B17E88D7-ED03-4F1E-B0CD-835D7EB29920}" type="sibTrans" cxnId="{55D68CEC-048B-4201-BD21-21BF4D502A18}">
      <dgm:prSet custT="1"/>
      <dgm:spPr/>
      <dgm:t>
        <a:bodyPr/>
        <a:lstStyle/>
        <a:p>
          <a:endParaRPr lang="en-GB" sz="1120"/>
        </a:p>
      </dgm:t>
    </dgm:pt>
    <dgm:pt modelId="{769112F1-CAFD-486A-9B5C-1CFB0F80296D}">
      <dgm:prSet phldrT="[Text]" custT="1"/>
      <dgm:spPr>
        <a:solidFill>
          <a:srgbClr val="FF6600"/>
        </a:solidFill>
      </dgm:spPr>
      <dgm:t>
        <a:bodyPr/>
        <a:lstStyle/>
        <a:p>
          <a:r>
            <a:rPr lang="en-GB" sz="1120" b="1" dirty="0" smtClean="0"/>
            <a:t>Support</a:t>
          </a:r>
          <a:r>
            <a:rPr lang="en-GB" sz="1120" dirty="0" smtClean="0"/>
            <a:t> e.g. Student Support Officers</a:t>
          </a:r>
          <a:endParaRPr lang="en-GB" sz="1120" dirty="0"/>
        </a:p>
      </dgm:t>
    </dgm:pt>
    <dgm:pt modelId="{66ACDC83-F85A-4D8C-B638-36018CE51607}" type="parTrans" cxnId="{78A2768A-A89F-468A-90FB-D1A6DEB3C399}">
      <dgm:prSet/>
      <dgm:spPr/>
      <dgm:t>
        <a:bodyPr/>
        <a:lstStyle/>
        <a:p>
          <a:endParaRPr lang="en-GB" sz="1120"/>
        </a:p>
      </dgm:t>
    </dgm:pt>
    <dgm:pt modelId="{C2332B24-1091-4772-B907-DF45C6940053}" type="sibTrans" cxnId="{78A2768A-A89F-468A-90FB-D1A6DEB3C399}">
      <dgm:prSet custT="1"/>
      <dgm:spPr/>
      <dgm:t>
        <a:bodyPr/>
        <a:lstStyle/>
        <a:p>
          <a:endParaRPr lang="en-GB" sz="1120"/>
        </a:p>
      </dgm:t>
    </dgm:pt>
    <dgm:pt modelId="{889D3FEC-5E87-4B26-9747-EB63FC8F59B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GB" sz="1120" b="1" dirty="0" smtClean="0">
              <a:solidFill>
                <a:schemeClr val="bg1"/>
              </a:solidFill>
            </a:rPr>
            <a:t>Central Units</a:t>
          </a:r>
        </a:p>
        <a:p>
          <a:r>
            <a:rPr lang="en-GB" sz="1120" dirty="0" smtClean="0">
              <a:solidFill>
                <a:schemeClr val="bg1"/>
              </a:solidFill>
            </a:rPr>
            <a:t>e.g. Student Recruitment and Admissions</a:t>
          </a:r>
        </a:p>
        <a:p>
          <a:r>
            <a:rPr lang="en-GB" sz="1120" dirty="0" smtClean="0">
              <a:solidFill>
                <a:schemeClr val="bg1"/>
              </a:solidFill>
            </a:rPr>
            <a:t>EUSA</a:t>
          </a:r>
          <a:endParaRPr lang="en-GB" sz="1120" dirty="0">
            <a:solidFill>
              <a:schemeClr val="bg1"/>
            </a:solidFill>
          </a:endParaRPr>
        </a:p>
      </dgm:t>
    </dgm:pt>
    <dgm:pt modelId="{FC5B54CD-8898-4E7D-B403-88CE881CA38F}" type="parTrans" cxnId="{9A4503CC-4821-4924-A26D-4A9B3BB72B79}">
      <dgm:prSet/>
      <dgm:spPr/>
      <dgm:t>
        <a:bodyPr/>
        <a:lstStyle/>
        <a:p>
          <a:endParaRPr lang="en-GB" sz="1120"/>
        </a:p>
      </dgm:t>
    </dgm:pt>
    <dgm:pt modelId="{AC76CD94-FA86-4F0E-BF2B-717EB0FF1DD5}" type="sibTrans" cxnId="{9A4503CC-4821-4924-A26D-4A9B3BB72B79}">
      <dgm:prSet custT="1"/>
      <dgm:spPr/>
      <dgm:t>
        <a:bodyPr/>
        <a:lstStyle/>
        <a:p>
          <a:endParaRPr lang="en-GB" sz="1120"/>
        </a:p>
      </dgm:t>
    </dgm:pt>
    <dgm:pt modelId="{7DEBFF7A-0EFE-4332-AFD9-5F7E7971E1BB}">
      <dgm:prSet phldrT="[Text]" custT="1"/>
      <dgm:spPr/>
      <dgm:t>
        <a:bodyPr/>
        <a:lstStyle/>
        <a:p>
          <a:r>
            <a:rPr lang="en-GB" sz="1120" dirty="0" smtClean="0"/>
            <a:t>Information Services e.g. library</a:t>
          </a:r>
          <a:endParaRPr lang="en-GB" sz="1120" dirty="0"/>
        </a:p>
      </dgm:t>
    </dgm:pt>
    <dgm:pt modelId="{6C072DDF-FC9C-4F9B-8E6C-D7F5777B074C}" type="parTrans" cxnId="{64A4B0B8-545D-49FE-A063-5669DF146AC2}">
      <dgm:prSet/>
      <dgm:spPr/>
      <dgm:t>
        <a:bodyPr/>
        <a:lstStyle/>
        <a:p>
          <a:endParaRPr lang="en-GB" sz="1120"/>
        </a:p>
      </dgm:t>
    </dgm:pt>
    <dgm:pt modelId="{CE20809C-8CF3-4C8E-9DFF-A67BDAA6B75E}" type="sibTrans" cxnId="{64A4B0B8-545D-49FE-A063-5669DF146AC2}">
      <dgm:prSet custT="1"/>
      <dgm:spPr/>
      <dgm:t>
        <a:bodyPr/>
        <a:lstStyle/>
        <a:p>
          <a:endParaRPr lang="en-GB" sz="1120"/>
        </a:p>
      </dgm:t>
    </dgm:pt>
    <dgm:pt modelId="{11CC9683-7495-47EE-B9AB-6EDB6A946A14}">
      <dgm:prSet phldrT="[Text]" custT="1"/>
      <dgm:spPr>
        <a:solidFill>
          <a:srgbClr val="B323AC"/>
        </a:solidFill>
      </dgm:spPr>
      <dgm:t>
        <a:bodyPr/>
        <a:lstStyle/>
        <a:p>
          <a:r>
            <a:rPr lang="en-GB" sz="1120" b="1" dirty="0" smtClean="0"/>
            <a:t>Administrative</a:t>
          </a:r>
        </a:p>
        <a:p>
          <a:r>
            <a:rPr lang="en-GB" sz="1120" dirty="0" smtClean="0"/>
            <a:t>e.g. Matriculation Team</a:t>
          </a:r>
          <a:endParaRPr lang="en-GB" sz="1120" dirty="0"/>
        </a:p>
      </dgm:t>
    </dgm:pt>
    <dgm:pt modelId="{D2FA6181-AA56-411B-8FA1-D382F637184F}" type="parTrans" cxnId="{ECFA7734-A089-4AFF-9560-F692C67986CA}">
      <dgm:prSet/>
      <dgm:spPr/>
      <dgm:t>
        <a:bodyPr/>
        <a:lstStyle/>
        <a:p>
          <a:endParaRPr lang="en-GB" sz="1120"/>
        </a:p>
      </dgm:t>
    </dgm:pt>
    <dgm:pt modelId="{C79C008E-7D04-46A0-BF7C-8A4DF3FE4C70}" type="sibTrans" cxnId="{ECFA7734-A089-4AFF-9560-F692C67986CA}">
      <dgm:prSet custT="1"/>
      <dgm:spPr/>
      <dgm:t>
        <a:bodyPr/>
        <a:lstStyle/>
        <a:p>
          <a:endParaRPr lang="en-GB" sz="1120"/>
        </a:p>
      </dgm:t>
    </dgm:pt>
    <dgm:pt modelId="{CD3A2841-231B-4FCB-8A1B-8C2276D24213}" type="pres">
      <dgm:prSet presAssocID="{8204CEEB-F57C-4801-8B52-9931C3A807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706D9BD-5947-423B-82B5-5A607849DBA9}" type="pres">
      <dgm:prSet presAssocID="{C1B775A3-9FAB-453B-A05B-AEB64CAB3E5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570B2C-CFE6-4038-B105-918266B5E947}" type="pres">
      <dgm:prSet presAssocID="{B17E88D7-ED03-4F1E-B0CD-835D7EB29920}" presName="sibTrans" presStyleLbl="sibTrans2D1" presStyleIdx="0" presStyleCnt="5"/>
      <dgm:spPr/>
      <dgm:t>
        <a:bodyPr/>
        <a:lstStyle/>
        <a:p>
          <a:endParaRPr lang="en-GB"/>
        </a:p>
      </dgm:t>
    </dgm:pt>
    <dgm:pt modelId="{3D4DFF5E-AD57-4024-BA04-EBD1AAC24C34}" type="pres">
      <dgm:prSet presAssocID="{B17E88D7-ED03-4F1E-B0CD-835D7EB29920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8921A64F-0D5B-4495-8FF7-17B87C820C5F}" type="pres">
      <dgm:prSet presAssocID="{769112F1-CAFD-486A-9B5C-1CFB0F8029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61161E-6E6E-41A8-B009-6E7427ADEBC9}" type="pres">
      <dgm:prSet presAssocID="{C2332B24-1091-4772-B907-DF45C6940053}" presName="sibTrans" presStyleLbl="sibTrans2D1" presStyleIdx="1" presStyleCnt="5"/>
      <dgm:spPr/>
      <dgm:t>
        <a:bodyPr/>
        <a:lstStyle/>
        <a:p>
          <a:endParaRPr lang="en-GB"/>
        </a:p>
      </dgm:t>
    </dgm:pt>
    <dgm:pt modelId="{0863637D-A014-4177-9A58-4FBC4B668DF4}" type="pres">
      <dgm:prSet presAssocID="{C2332B24-1091-4772-B907-DF45C6940053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13ABFE3A-DF82-43E4-A308-BECFFD521E24}" type="pres">
      <dgm:prSet presAssocID="{889D3FEC-5E87-4B26-9747-EB63FC8F59B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DAE1D1-407B-4B6B-A583-806DB7F9FD92}" type="pres">
      <dgm:prSet presAssocID="{AC76CD94-FA86-4F0E-BF2B-717EB0FF1DD5}" presName="sibTrans" presStyleLbl="sibTrans2D1" presStyleIdx="2" presStyleCnt="5"/>
      <dgm:spPr/>
      <dgm:t>
        <a:bodyPr/>
        <a:lstStyle/>
        <a:p>
          <a:endParaRPr lang="en-GB"/>
        </a:p>
      </dgm:t>
    </dgm:pt>
    <dgm:pt modelId="{D17C2A23-D346-493B-AB6E-5DC34C7F7456}" type="pres">
      <dgm:prSet presAssocID="{AC76CD94-FA86-4F0E-BF2B-717EB0FF1DD5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E12CC06B-AE1A-442E-9F9C-C14E5AA6AC9E}" type="pres">
      <dgm:prSet presAssocID="{7DEBFF7A-0EFE-4332-AFD9-5F7E7971E1B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79BFEA-59C1-401B-B9E2-A1A170ABFF8E}" type="pres">
      <dgm:prSet presAssocID="{CE20809C-8CF3-4C8E-9DFF-A67BDAA6B75E}" presName="sibTrans" presStyleLbl="sibTrans2D1" presStyleIdx="3" presStyleCnt="5"/>
      <dgm:spPr/>
      <dgm:t>
        <a:bodyPr/>
        <a:lstStyle/>
        <a:p>
          <a:endParaRPr lang="en-GB"/>
        </a:p>
      </dgm:t>
    </dgm:pt>
    <dgm:pt modelId="{7F337AF6-6302-493B-AE56-5338CA9CA921}" type="pres">
      <dgm:prSet presAssocID="{CE20809C-8CF3-4C8E-9DFF-A67BDAA6B75E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1DB73533-CD9A-4E46-80F7-E1F8937C743F}" type="pres">
      <dgm:prSet presAssocID="{11CC9683-7495-47EE-B9AB-6EDB6A946A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F23AB9-0C51-48EB-BEB5-EE5BBE2DC6D2}" type="pres">
      <dgm:prSet presAssocID="{C79C008E-7D04-46A0-BF7C-8A4DF3FE4C70}" presName="sibTrans" presStyleLbl="sibTrans2D1" presStyleIdx="4" presStyleCnt="5"/>
      <dgm:spPr/>
      <dgm:t>
        <a:bodyPr/>
        <a:lstStyle/>
        <a:p>
          <a:endParaRPr lang="en-GB"/>
        </a:p>
      </dgm:t>
    </dgm:pt>
    <dgm:pt modelId="{7C296B54-AEF2-45C4-85BD-E7346BDE6EC0}" type="pres">
      <dgm:prSet presAssocID="{C79C008E-7D04-46A0-BF7C-8A4DF3FE4C70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7A45E528-3F85-457F-9980-EBB5881CA507}" type="presOf" srcId="{769112F1-CAFD-486A-9B5C-1CFB0F80296D}" destId="{8921A64F-0D5B-4495-8FF7-17B87C820C5F}" srcOrd="0" destOrd="0" presId="urn:microsoft.com/office/officeart/2005/8/layout/cycle2"/>
    <dgm:cxn modelId="{BD326EF2-AD96-4A43-BD19-8F48D525A95C}" type="presOf" srcId="{C1B775A3-9FAB-453B-A05B-AEB64CAB3E5A}" destId="{B706D9BD-5947-423B-82B5-5A607849DBA9}" srcOrd="0" destOrd="0" presId="urn:microsoft.com/office/officeart/2005/8/layout/cycle2"/>
    <dgm:cxn modelId="{ECFA7734-A089-4AFF-9560-F692C67986CA}" srcId="{8204CEEB-F57C-4801-8B52-9931C3A807FA}" destId="{11CC9683-7495-47EE-B9AB-6EDB6A946A14}" srcOrd="4" destOrd="0" parTransId="{D2FA6181-AA56-411B-8FA1-D382F637184F}" sibTransId="{C79C008E-7D04-46A0-BF7C-8A4DF3FE4C70}"/>
    <dgm:cxn modelId="{55D68CEC-048B-4201-BD21-21BF4D502A18}" srcId="{8204CEEB-F57C-4801-8B52-9931C3A807FA}" destId="{C1B775A3-9FAB-453B-A05B-AEB64CAB3E5A}" srcOrd="0" destOrd="0" parTransId="{545F9519-CB1B-4B25-B515-4DC3B946FFF2}" sibTransId="{B17E88D7-ED03-4F1E-B0CD-835D7EB29920}"/>
    <dgm:cxn modelId="{90461917-94CA-40AE-AA9D-A0DAADEAF72C}" type="presOf" srcId="{C2332B24-1091-4772-B907-DF45C6940053}" destId="{3561161E-6E6E-41A8-B009-6E7427ADEBC9}" srcOrd="0" destOrd="0" presId="urn:microsoft.com/office/officeart/2005/8/layout/cycle2"/>
    <dgm:cxn modelId="{8530143A-3919-4071-A818-A8A423332943}" type="presOf" srcId="{8204CEEB-F57C-4801-8B52-9931C3A807FA}" destId="{CD3A2841-231B-4FCB-8A1B-8C2276D24213}" srcOrd="0" destOrd="0" presId="urn:microsoft.com/office/officeart/2005/8/layout/cycle2"/>
    <dgm:cxn modelId="{05FE20D5-01DD-4A41-8566-79B99FBA0681}" type="presOf" srcId="{B17E88D7-ED03-4F1E-B0CD-835D7EB29920}" destId="{3D4DFF5E-AD57-4024-BA04-EBD1AAC24C34}" srcOrd="1" destOrd="0" presId="urn:microsoft.com/office/officeart/2005/8/layout/cycle2"/>
    <dgm:cxn modelId="{950916DA-104B-425D-844F-4EC000164495}" type="presOf" srcId="{AC76CD94-FA86-4F0E-BF2B-717EB0FF1DD5}" destId="{28DAE1D1-407B-4B6B-A583-806DB7F9FD92}" srcOrd="0" destOrd="0" presId="urn:microsoft.com/office/officeart/2005/8/layout/cycle2"/>
    <dgm:cxn modelId="{9A4503CC-4821-4924-A26D-4A9B3BB72B79}" srcId="{8204CEEB-F57C-4801-8B52-9931C3A807FA}" destId="{889D3FEC-5E87-4B26-9747-EB63FC8F59B8}" srcOrd="2" destOrd="0" parTransId="{FC5B54CD-8898-4E7D-B403-88CE881CA38F}" sibTransId="{AC76CD94-FA86-4F0E-BF2B-717EB0FF1DD5}"/>
    <dgm:cxn modelId="{EE9EB239-10B6-40EA-B33C-824EB964DD0C}" type="presOf" srcId="{889D3FEC-5E87-4B26-9747-EB63FC8F59B8}" destId="{13ABFE3A-DF82-43E4-A308-BECFFD521E24}" srcOrd="0" destOrd="0" presId="urn:microsoft.com/office/officeart/2005/8/layout/cycle2"/>
    <dgm:cxn modelId="{78A2768A-A89F-468A-90FB-D1A6DEB3C399}" srcId="{8204CEEB-F57C-4801-8B52-9931C3A807FA}" destId="{769112F1-CAFD-486A-9B5C-1CFB0F80296D}" srcOrd="1" destOrd="0" parTransId="{66ACDC83-F85A-4D8C-B638-36018CE51607}" sibTransId="{C2332B24-1091-4772-B907-DF45C6940053}"/>
    <dgm:cxn modelId="{B4C8E150-CE84-40DE-BD78-725D52DD6308}" type="presOf" srcId="{C2332B24-1091-4772-B907-DF45C6940053}" destId="{0863637D-A014-4177-9A58-4FBC4B668DF4}" srcOrd="1" destOrd="0" presId="urn:microsoft.com/office/officeart/2005/8/layout/cycle2"/>
    <dgm:cxn modelId="{F7ECA48C-409B-4758-82FF-71F5726D14B2}" type="presOf" srcId="{CE20809C-8CF3-4C8E-9DFF-A67BDAA6B75E}" destId="{E179BFEA-59C1-401B-B9E2-A1A170ABFF8E}" srcOrd="0" destOrd="0" presId="urn:microsoft.com/office/officeart/2005/8/layout/cycle2"/>
    <dgm:cxn modelId="{943F0E83-D1B6-491D-AC37-94E04C598792}" type="presOf" srcId="{CE20809C-8CF3-4C8E-9DFF-A67BDAA6B75E}" destId="{7F337AF6-6302-493B-AE56-5338CA9CA921}" srcOrd="1" destOrd="0" presId="urn:microsoft.com/office/officeart/2005/8/layout/cycle2"/>
    <dgm:cxn modelId="{64A4B0B8-545D-49FE-A063-5669DF146AC2}" srcId="{8204CEEB-F57C-4801-8B52-9931C3A807FA}" destId="{7DEBFF7A-0EFE-4332-AFD9-5F7E7971E1BB}" srcOrd="3" destOrd="0" parTransId="{6C072DDF-FC9C-4F9B-8E6C-D7F5777B074C}" sibTransId="{CE20809C-8CF3-4C8E-9DFF-A67BDAA6B75E}"/>
    <dgm:cxn modelId="{6967E438-7477-4689-B38E-E37016E2B4BE}" type="presOf" srcId="{C79C008E-7D04-46A0-BF7C-8A4DF3FE4C70}" destId="{7C296B54-AEF2-45C4-85BD-E7346BDE6EC0}" srcOrd="1" destOrd="0" presId="urn:microsoft.com/office/officeart/2005/8/layout/cycle2"/>
    <dgm:cxn modelId="{F72B33B1-3018-47B8-B156-192D0EA79404}" type="presOf" srcId="{7DEBFF7A-0EFE-4332-AFD9-5F7E7971E1BB}" destId="{E12CC06B-AE1A-442E-9F9C-C14E5AA6AC9E}" srcOrd="0" destOrd="0" presId="urn:microsoft.com/office/officeart/2005/8/layout/cycle2"/>
    <dgm:cxn modelId="{8D244756-9F8F-4267-93E6-025DD8D9FC6C}" type="presOf" srcId="{C79C008E-7D04-46A0-BF7C-8A4DF3FE4C70}" destId="{42F23AB9-0C51-48EB-BEB5-EE5BBE2DC6D2}" srcOrd="0" destOrd="0" presId="urn:microsoft.com/office/officeart/2005/8/layout/cycle2"/>
    <dgm:cxn modelId="{591831EB-4335-4194-9CDF-961A40370BEB}" type="presOf" srcId="{11CC9683-7495-47EE-B9AB-6EDB6A946A14}" destId="{1DB73533-CD9A-4E46-80F7-E1F8937C743F}" srcOrd="0" destOrd="0" presId="urn:microsoft.com/office/officeart/2005/8/layout/cycle2"/>
    <dgm:cxn modelId="{386C43BF-7E6B-4A11-9C3A-EA2976AFDBD0}" type="presOf" srcId="{B17E88D7-ED03-4F1E-B0CD-835D7EB29920}" destId="{3D570B2C-CFE6-4038-B105-918266B5E947}" srcOrd="0" destOrd="0" presId="urn:microsoft.com/office/officeart/2005/8/layout/cycle2"/>
    <dgm:cxn modelId="{DBE98386-06B1-4986-975B-B79237A5AF4C}" type="presOf" srcId="{AC76CD94-FA86-4F0E-BF2B-717EB0FF1DD5}" destId="{D17C2A23-D346-493B-AB6E-5DC34C7F7456}" srcOrd="1" destOrd="0" presId="urn:microsoft.com/office/officeart/2005/8/layout/cycle2"/>
    <dgm:cxn modelId="{442D8851-F30E-44C9-B96F-C17910479F16}" type="presParOf" srcId="{CD3A2841-231B-4FCB-8A1B-8C2276D24213}" destId="{B706D9BD-5947-423B-82B5-5A607849DBA9}" srcOrd="0" destOrd="0" presId="urn:microsoft.com/office/officeart/2005/8/layout/cycle2"/>
    <dgm:cxn modelId="{D2FC6147-0BB0-4289-8773-B1E9CD68C71D}" type="presParOf" srcId="{CD3A2841-231B-4FCB-8A1B-8C2276D24213}" destId="{3D570B2C-CFE6-4038-B105-918266B5E947}" srcOrd="1" destOrd="0" presId="urn:microsoft.com/office/officeart/2005/8/layout/cycle2"/>
    <dgm:cxn modelId="{8E5E8693-0225-4207-9772-8C61512FA379}" type="presParOf" srcId="{3D570B2C-CFE6-4038-B105-918266B5E947}" destId="{3D4DFF5E-AD57-4024-BA04-EBD1AAC24C34}" srcOrd="0" destOrd="0" presId="urn:microsoft.com/office/officeart/2005/8/layout/cycle2"/>
    <dgm:cxn modelId="{54E39460-7F90-4780-8D44-4F67EA7B0AB8}" type="presParOf" srcId="{CD3A2841-231B-4FCB-8A1B-8C2276D24213}" destId="{8921A64F-0D5B-4495-8FF7-17B87C820C5F}" srcOrd="2" destOrd="0" presId="urn:microsoft.com/office/officeart/2005/8/layout/cycle2"/>
    <dgm:cxn modelId="{32862A00-02D0-4AC5-8D1D-9053F514B0AB}" type="presParOf" srcId="{CD3A2841-231B-4FCB-8A1B-8C2276D24213}" destId="{3561161E-6E6E-41A8-B009-6E7427ADEBC9}" srcOrd="3" destOrd="0" presId="urn:microsoft.com/office/officeart/2005/8/layout/cycle2"/>
    <dgm:cxn modelId="{B79E8606-5C9F-463E-BA51-B070A3038A41}" type="presParOf" srcId="{3561161E-6E6E-41A8-B009-6E7427ADEBC9}" destId="{0863637D-A014-4177-9A58-4FBC4B668DF4}" srcOrd="0" destOrd="0" presId="urn:microsoft.com/office/officeart/2005/8/layout/cycle2"/>
    <dgm:cxn modelId="{473D47FA-0C78-46A9-A00C-31EAE95A9D95}" type="presParOf" srcId="{CD3A2841-231B-4FCB-8A1B-8C2276D24213}" destId="{13ABFE3A-DF82-43E4-A308-BECFFD521E24}" srcOrd="4" destOrd="0" presId="urn:microsoft.com/office/officeart/2005/8/layout/cycle2"/>
    <dgm:cxn modelId="{992148DF-6D80-41EE-A3CF-87AB7519E49C}" type="presParOf" srcId="{CD3A2841-231B-4FCB-8A1B-8C2276D24213}" destId="{28DAE1D1-407B-4B6B-A583-806DB7F9FD92}" srcOrd="5" destOrd="0" presId="urn:microsoft.com/office/officeart/2005/8/layout/cycle2"/>
    <dgm:cxn modelId="{AE11DA38-CD33-4EA2-AF30-F9DB04CB4F55}" type="presParOf" srcId="{28DAE1D1-407B-4B6B-A583-806DB7F9FD92}" destId="{D17C2A23-D346-493B-AB6E-5DC34C7F7456}" srcOrd="0" destOrd="0" presId="urn:microsoft.com/office/officeart/2005/8/layout/cycle2"/>
    <dgm:cxn modelId="{E3129ED2-6431-46EB-BB3B-BD8609CE8E2B}" type="presParOf" srcId="{CD3A2841-231B-4FCB-8A1B-8C2276D24213}" destId="{E12CC06B-AE1A-442E-9F9C-C14E5AA6AC9E}" srcOrd="6" destOrd="0" presId="urn:microsoft.com/office/officeart/2005/8/layout/cycle2"/>
    <dgm:cxn modelId="{E107880D-A250-455F-9286-CAF147DAEE5F}" type="presParOf" srcId="{CD3A2841-231B-4FCB-8A1B-8C2276D24213}" destId="{E179BFEA-59C1-401B-B9E2-A1A170ABFF8E}" srcOrd="7" destOrd="0" presId="urn:microsoft.com/office/officeart/2005/8/layout/cycle2"/>
    <dgm:cxn modelId="{F555B440-A8C6-4B2C-BC66-E03B46AAE480}" type="presParOf" srcId="{E179BFEA-59C1-401B-B9E2-A1A170ABFF8E}" destId="{7F337AF6-6302-493B-AE56-5338CA9CA921}" srcOrd="0" destOrd="0" presId="urn:microsoft.com/office/officeart/2005/8/layout/cycle2"/>
    <dgm:cxn modelId="{88F85D15-CB23-45C9-AEA3-682EDE2C7349}" type="presParOf" srcId="{CD3A2841-231B-4FCB-8A1B-8C2276D24213}" destId="{1DB73533-CD9A-4E46-80F7-E1F8937C743F}" srcOrd="8" destOrd="0" presId="urn:microsoft.com/office/officeart/2005/8/layout/cycle2"/>
    <dgm:cxn modelId="{1B225D0F-5EAA-4FF8-960B-4E8DEBA911D3}" type="presParOf" srcId="{CD3A2841-231B-4FCB-8A1B-8C2276D24213}" destId="{42F23AB9-0C51-48EB-BEB5-EE5BBE2DC6D2}" srcOrd="9" destOrd="0" presId="urn:microsoft.com/office/officeart/2005/8/layout/cycle2"/>
    <dgm:cxn modelId="{18D3D5CC-ED52-402E-9E0A-667638F2548E}" type="presParOf" srcId="{42F23AB9-0C51-48EB-BEB5-EE5BBE2DC6D2}" destId="{7C296B54-AEF2-45C4-85BD-E7346BDE6EC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10ED7-36D5-471E-AA9F-929DF508542C}" type="doc">
      <dgm:prSet loTypeId="urn:microsoft.com/office/officeart/2005/8/layout/radial1" loCatId="cycle" qsTypeId="urn:microsoft.com/office/officeart/2005/8/quickstyle/simple1#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DBB8F58-A4F3-46AB-99B9-0AFF943ED8F0}">
      <dgm:prSet phldrT="[Text]"/>
      <dgm:spPr>
        <a:solidFill>
          <a:srgbClr val="06D237"/>
        </a:solidFill>
      </dgm:spPr>
      <dgm:t>
        <a:bodyPr/>
        <a:lstStyle/>
        <a:p>
          <a:r>
            <a:rPr lang="en-GB" dirty="0" smtClean="0"/>
            <a:t>EAI</a:t>
          </a:r>
          <a:endParaRPr lang="en-GB" dirty="0"/>
        </a:p>
      </dgm:t>
    </dgm:pt>
    <dgm:pt modelId="{DB94D798-21BB-442C-9D8B-A4B557B218C5}" type="parTrans" cxnId="{DFC7FAEA-0DD0-4093-AF56-965483A204D0}">
      <dgm:prSet/>
      <dgm:spPr/>
      <dgm:t>
        <a:bodyPr/>
        <a:lstStyle/>
        <a:p>
          <a:endParaRPr lang="en-GB"/>
        </a:p>
      </dgm:t>
    </dgm:pt>
    <dgm:pt modelId="{B0114998-7C09-4D8B-9101-4E08444F62D9}" type="sibTrans" cxnId="{DFC7FAEA-0DD0-4093-AF56-965483A204D0}">
      <dgm:prSet/>
      <dgm:spPr/>
      <dgm:t>
        <a:bodyPr/>
        <a:lstStyle/>
        <a:p>
          <a:endParaRPr lang="en-GB"/>
        </a:p>
      </dgm:t>
    </dgm:pt>
    <dgm:pt modelId="{1E24FDFD-2775-4FF9-901E-A1CD70C92E54}">
      <dgm:prSet phldrT="[Text]" custT="1"/>
      <dgm:spPr/>
      <dgm:t>
        <a:bodyPr/>
        <a:lstStyle/>
        <a:p>
          <a:endParaRPr lang="en-GB" sz="1400" b="1" dirty="0" smtClean="0"/>
        </a:p>
        <a:p>
          <a:r>
            <a:rPr lang="en-GB" sz="1400" b="1" dirty="0" smtClean="0"/>
            <a:t>Divinity pilot</a:t>
          </a:r>
        </a:p>
        <a:p>
          <a:r>
            <a:rPr lang="en-GB" sz="1400" b="1" dirty="0" smtClean="0"/>
            <a:t>Small group subject specific activity based induction</a:t>
          </a:r>
        </a:p>
        <a:p>
          <a:r>
            <a:rPr lang="en-GB" sz="1400" b="1" dirty="0" smtClean="0"/>
            <a:t>Student Panel</a:t>
          </a:r>
        </a:p>
        <a:p>
          <a:endParaRPr lang="en-GB" sz="1400" b="1" dirty="0"/>
        </a:p>
      </dgm:t>
    </dgm:pt>
    <dgm:pt modelId="{B8A354F7-0C8C-4078-B1B1-4464F6AF1098}" type="parTrans" cxnId="{1380E08F-57AA-4E8D-91F7-059A6A758EFF}">
      <dgm:prSet/>
      <dgm:spPr/>
      <dgm:t>
        <a:bodyPr/>
        <a:lstStyle/>
        <a:p>
          <a:endParaRPr lang="en-GB" dirty="0"/>
        </a:p>
      </dgm:t>
    </dgm:pt>
    <dgm:pt modelId="{5517B4B4-CD37-4315-98DD-B969F7332984}" type="sibTrans" cxnId="{1380E08F-57AA-4E8D-91F7-059A6A758EFF}">
      <dgm:prSet/>
      <dgm:spPr/>
      <dgm:t>
        <a:bodyPr/>
        <a:lstStyle/>
        <a:p>
          <a:endParaRPr lang="en-GB"/>
        </a:p>
      </dgm:t>
    </dgm:pt>
    <dgm:pt modelId="{DD6E7C02-B275-488B-B667-8357644AFB0E}">
      <dgm:prSet phldrT="[Text]" custT="1"/>
      <dgm:spPr/>
      <dgm:t>
        <a:bodyPr/>
        <a:lstStyle/>
        <a:p>
          <a:r>
            <a:rPr lang="en-GB" sz="1400" b="1" dirty="0" smtClean="0"/>
            <a:t>Childhood Practice</a:t>
          </a:r>
        </a:p>
        <a:p>
          <a:endParaRPr lang="en-GB" sz="1400" b="1" dirty="0" smtClean="0"/>
        </a:p>
        <a:p>
          <a:r>
            <a:rPr lang="en-GB" sz="1400" b="1" dirty="0" smtClean="0"/>
            <a:t>Study skills consultation with currents students</a:t>
          </a:r>
        </a:p>
        <a:p>
          <a:r>
            <a:rPr lang="en-GB" sz="1400" b="1" dirty="0" smtClean="0"/>
            <a:t>Custom made Academic Induction for new students</a:t>
          </a:r>
        </a:p>
        <a:p>
          <a:r>
            <a:rPr lang="en-GB" sz="1400" b="1" dirty="0" smtClean="0"/>
            <a:t>Linked up with College (direct entrants) </a:t>
          </a:r>
          <a:endParaRPr lang="en-GB" sz="1400" b="1" dirty="0"/>
        </a:p>
      </dgm:t>
    </dgm:pt>
    <dgm:pt modelId="{4FD2B7D4-D053-4D13-9B1A-6160AB8EBEF4}" type="parTrans" cxnId="{39EED876-08D5-4F6A-A5E5-2E12E916638B}">
      <dgm:prSet/>
      <dgm:spPr/>
      <dgm:t>
        <a:bodyPr/>
        <a:lstStyle/>
        <a:p>
          <a:endParaRPr lang="en-GB" dirty="0"/>
        </a:p>
      </dgm:t>
    </dgm:pt>
    <dgm:pt modelId="{50397458-154C-4882-8E32-5BD687DCB286}" type="sibTrans" cxnId="{39EED876-08D5-4F6A-A5E5-2E12E916638B}">
      <dgm:prSet/>
      <dgm:spPr/>
      <dgm:t>
        <a:bodyPr/>
        <a:lstStyle/>
        <a:p>
          <a:endParaRPr lang="en-GB"/>
        </a:p>
      </dgm:t>
    </dgm:pt>
    <dgm:pt modelId="{E2A65A7F-0F54-4DF2-9470-C25B2B3EF8C1}">
      <dgm:prSet phldrT="[Text]" custT="1"/>
      <dgm:spPr/>
      <dgm:t>
        <a:bodyPr/>
        <a:lstStyle/>
        <a:p>
          <a:r>
            <a:rPr lang="en-GB" sz="1400" b="1" dirty="0" smtClean="0"/>
            <a:t>Health in Social Science</a:t>
          </a:r>
        </a:p>
        <a:p>
          <a:r>
            <a:rPr lang="en-GB" sz="1400" b="1" dirty="0" smtClean="0"/>
            <a:t>New UG programme</a:t>
          </a:r>
        </a:p>
        <a:p>
          <a:r>
            <a:rPr lang="en-GB" sz="1400" b="1" dirty="0" smtClean="0"/>
            <a:t>Pre arrival reading</a:t>
          </a:r>
        </a:p>
        <a:p>
          <a:r>
            <a:rPr lang="en-GB" sz="1400" b="1" dirty="0" smtClean="0"/>
            <a:t>Welcome Talk +</a:t>
          </a:r>
          <a:endParaRPr lang="en-GB" sz="1400" b="1" dirty="0"/>
        </a:p>
      </dgm:t>
    </dgm:pt>
    <dgm:pt modelId="{1CCB4482-B5DF-455F-A18A-F84FA3FB9587}" type="parTrans" cxnId="{A10F981B-8410-4988-BD96-5ADFF2EFDB74}">
      <dgm:prSet/>
      <dgm:spPr/>
      <dgm:t>
        <a:bodyPr/>
        <a:lstStyle/>
        <a:p>
          <a:endParaRPr lang="en-GB" dirty="0"/>
        </a:p>
      </dgm:t>
    </dgm:pt>
    <dgm:pt modelId="{A118643A-A29B-4F15-9E41-2308B94FB2E5}" type="sibTrans" cxnId="{A10F981B-8410-4988-BD96-5ADFF2EFDB74}">
      <dgm:prSet/>
      <dgm:spPr/>
      <dgm:t>
        <a:bodyPr/>
        <a:lstStyle/>
        <a:p>
          <a:endParaRPr lang="en-GB"/>
        </a:p>
      </dgm:t>
    </dgm:pt>
    <dgm:pt modelId="{4E97D8C1-06B3-402E-94F7-44F1189CD6C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GB" sz="1400" b="1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en-GB" sz="1400" b="1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en-GB" sz="1400" b="1" dirty="0" smtClean="0"/>
        </a:p>
        <a:p>
          <a:pPr>
            <a:lnSpc>
              <a:spcPct val="100000"/>
            </a:lnSpc>
            <a:spcAft>
              <a:spcPts val="0"/>
            </a:spcAft>
          </a:pPr>
          <a:endParaRPr lang="en-GB" sz="14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400" b="1" dirty="0" smtClean="0"/>
            <a:t>Maths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400" b="1" dirty="0" smtClean="0"/>
            <a:t>Consultation to build community in UG degrees and proactively tackle transition issues when studying maths at uni vs. school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400" b="1" dirty="0" smtClean="0"/>
            <a:t> Work with SLO to design Welcome Talk + with maths challenge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GB" sz="1400" b="1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en-GB" sz="1400" b="1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en-GB" sz="1400" b="1" dirty="0" smtClean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GB" sz="1400" b="1" dirty="0" smtClean="0"/>
            <a:t> </a:t>
          </a:r>
          <a:endParaRPr lang="en-GB" sz="1400" b="1" dirty="0"/>
        </a:p>
      </dgm:t>
    </dgm:pt>
    <dgm:pt modelId="{60FED2F8-23E6-4946-B416-3E6A37337C26}" type="sibTrans" cxnId="{EBF75607-A291-4FF2-A47F-71364BDB0FA5}">
      <dgm:prSet/>
      <dgm:spPr/>
      <dgm:t>
        <a:bodyPr/>
        <a:lstStyle/>
        <a:p>
          <a:endParaRPr lang="en-GB"/>
        </a:p>
      </dgm:t>
    </dgm:pt>
    <dgm:pt modelId="{477ADC9F-A9A1-4102-AD44-4A7793A701CA}" type="parTrans" cxnId="{EBF75607-A291-4FF2-A47F-71364BDB0FA5}">
      <dgm:prSet/>
      <dgm:spPr/>
      <dgm:t>
        <a:bodyPr/>
        <a:lstStyle/>
        <a:p>
          <a:endParaRPr lang="en-GB" dirty="0"/>
        </a:p>
      </dgm:t>
    </dgm:pt>
    <dgm:pt modelId="{18D7F4D9-5B8D-42E0-AAAB-EF26A26DBF4A}" type="pres">
      <dgm:prSet presAssocID="{7E010ED7-36D5-471E-AA9F-929DF50854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A691AF-639F-4A84-9D4F-ECE2C16FB391}" type="pres">
      <dgm:prSet presAssocID="{9DBB8F58-A4F3-46AB-99B9-0AFF943ED8F0}" presName="centerShape" presStyleLbl="node0" presStyleIdx="0" presStyleCnt="1" custScaleX="174264"/>
      <dgm:spPr/>
      <dgm:t>
        <a:bodyPr/>
        <a:lstStyle/>
        <a:p>
          <a:endParaRPr lang="en-GB"/>
        </a:p>
      </dgm:t>
    </dgm:pt>
    <dgm:pt modelId="{44DE3EC0-5D75-412E-BCF6-BAC37EF29EC6}" type="pres">
      <dgm:prSet presAssocID="{B8A354F7-0C8C-4078-B1B1-4464F6AF1098}" presName="Name9" presStyleLbl="parChTrans1D2" presStyleIdx="0" presStyleCnt="4"/>
      <dgm:spPr/>
      <dgm:t>
        <a:bodyPr/>
        <a:lstStyle/>
        <a:p>
          <a:endParaRPr lang="en-GB"/>
        </a:p>
      </dgm:t>
    </dgm:pt>
    <dgm:pt modelId="{1347F27A-57F6-4B25-9DFB-9E3CFBCA18FD}" type="pres">
      <dgm:prSet presAssocID="{B8A354F7-0C8C-4078-B1B1-4464F6AF1098}" presName="connTx" presStyleLbl="parChTrans1D2" presStyleIdx="0" presStyleCnt="4"/>
      <dgm:spPr/>
      <dgm:t>
        <a:bodyPr/>
        <a:lstStyle/>
        <a:p>
          <a:endParaRPr lang="en-GB"/>
        </a:p>
      </dgm:t>
    </dgm:pt>
    <dgm:pt modelId="{9D742904-2C45-4927-A1A8-6973BA8A9EAC}" type="pres">
      <dgm:prSet presAssocID="{1E24FDFD-2775-4FF9-901E-A1CD70C92E54}" presName="node" presStyleLbl="node1" presStyleIdx="0" presStyleCnt="4" custScaleX="318512" custRadScaleRad="101345" custRadScaleInc="-27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18CB6D-410D-49D6-BDED-8D48504BFC8F}" type="pres">
      <dgm:prSet presAssocID="{4FD2B7D4-D053-4D13-9B1A-6160AB8EBEF4}" presName="Name9" presStyleLbl="parChTrans1D2" presStyleIdx="1" presStyleCnt="4"/>
      <dgm:spPr/>
      <dgm:t>
        <a:bodyPr/>
        <a:lstStyle/>
        <a:p>
          <a:endParaRPr lang="en-GB"/>
        </a:p>
      </dgm:t>
    </dgm:pt>
    <dgm:pt modelId="{7E227AE4-7E1A-4074-8D0E-33BA2B90E93D}" type="pres">
      <dgm:prSet presAssocID="{4FD2B7D4-D053-4D13-9B1A-6160AB8EBEF4}" presName="connTx" presStyleLbl="parChTrans1D2" presStyleIdx="1" presStyleCnt="4"/>
      <dgm:spPr/>
      <dgm:t>
        <a:bodyPr/>
        <a:lstStyle/>
        <a:p>
          <a:endParaRPr lang="en-GB"/>
        </a:p>
      </dgm:t>
    </dgm:pt>
    <dgm:pt modelId="{8D1DE34E-7575-4E0D-936E-92245B169E2D}" type="pres">
      <dgm:prSet presAssocID="{DD6E7C02-B275-488B-B667-8357644AFB0E}" presName="node" presStyleLbl="node1" presStyleIdx="1" presStyleCnt="4" custScaleX="231459" custScaleY="173464" custRadScaleRad="185533" custRadScaleInc="225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8636FA2A-AA4D-48E0-8603-8FBB880EEEF9}" type="pres">
      <dgm:prSet presAssocID="{1CCB4482-B5DF-455F-A18A-F84FA3FB9587}" presName="Name9" presStyleLbl="parChTrans1D2" presStyleIdx="2" presStyleCnt="4"/>
      <dgm:spPr/>
      <dgm:t>
        <a:bodyPr/>
        <a:lstStyle/>
        <a:p>
          <a:endParaRPr lang="en-GB"/>
        </a:p>
      </dgm:t>
    </dgm:pt>
    <dgm:pt modelId="{DCF15B15-1DF6-4F00-AE87-46175327A1B8}" type="pres">
      <dgm:prSet presAssocID="{1CCB4482-B5DF-455F-A18A-F84FA3FB9587}" presName="connTx" presStyleLbl="parChTrans1D2" presStyleIdx="2" presStyleCnt="4"/>
      <dgm:spPr/>
      <dgm:t>
        <a:bodyPr/>
        <a:lstStyle/>
        <a:p>
          <a:endParaRPr lang="en-GB"/>
        </a:p>
      </dgm:t>
    </dgm:pt>
    <dgm:pt modelId="{5947E05E-04CD-4445-8808-CAFCE0F0C921}" type="pres">
      <dgm:prSet presAssocID="{E2A65A7F-0F54-4DF2-9470-C25B2B3EF8C1}" presName="node" presStyleLbl="node1" presStyleIdx="2" presStyleCnt="4" custScaleX="2570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CC4937-1983-4333-BEE6-42D1969E31A3}" type="pres">
      <dgm:prSet presAssocID="{477ADC9F-A9A1-4102-AD44-4A7793A701CA}" presName="Name9" presStyleLbl="parChTrans1D2" presStyleIdx="3" presStyleCnt="4"/>
      <dgm:spPr/>
      <dgm:t>
        <a:bodyPr/>
        <a:lstStyle/>
        <a:p>
          <a:endParaRPr lang="en-GB"/>
        </a:p>
      </dgm:t>
    </dgm:pt>
    <dgm:pt modelId="{99A9A6A5-028F-4646-8F1C-0F41C930DEC8}" type="pres">
      <dgm:prSet presAssocID="{477ADC9F-A9A1-4102-AD44-4A7793A701CA}" presName="connTx" presStyleLbl="parChTrans1D2" presStyleIdx="3" presStyleCnt="4"/>
      <dgm:spPr/>
      <dgm:t>
        <a:bodyPr/>
        <a:lstStyle/>
        <a:p>
          <a:endParaRPr lang="en-GB"/>
        </a:p>
      </dgm:t>
    </dgm:pt>
    <dgm:pt modelId="{7550D8B3-AFC2-41BB-902C-4EAECE09643D}" type="pres">
      <dgm:prSet presAssocID="{4E97D8C1-06B3-402E-94F7-44F1189CD6C4}" presName="node" presStyleLbl="node1" presStyleIdx="3" presStyleCnt="4" custScaleX="212459" custScaleY="149457" custRadScaleRad="162104" custRadScaleInc="430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A10F981B-8410-4988-BD96-5ADFF2EFDB74}" srcId="{9DBB8F58-A4F3-46AB-99B9-0AFF943ED8F0}" destId="{E2A65A7F-0F54-4DF2-9470-C25B2B3EF8C1}" srcOrd="2" destOrd="0" parTransId="{1CCB4482-B5DF-455F-A18A-F84FA3FB9587}" sibTransId="{A118643A-A29B-4F15-9E41-2308B94FB2E5}"/>
    <dgm:cxn modelId="{7672F954-C101-4631-B976-A141965852B5}" type="presOf" srcId="{1E24FDFD-2775-4FF9-901E-A1CD70C92E54}" destId="{9D742904-2C45-4927-A1A8-6973BA8A9EAC}" srcOrd="0" destOrd="0" presId="urn:microsoft.com/office/officeart/2005/8/layout/radial1"/>
    <dgm:cxn modelId="{52C94EB8-ADF9-4159-8AB2-D92B745C7849}" type="presOf" srcId="{DD6E7C02-B275-488B-B667-8357644AFB0E}" destId="{8D1DE34E-7575-4E0D-936E-92245B169E2D}" srcOrd="0" destOrd="0" presId="urn:microsoft.com/office/officeart/2005/8/layout/radial1"/>
    <dgm:cxn modelId="{B68B3F56-CC98-4904-A81E-F626E8D6B61A}" type="presOf" srcId="{7E010ED7-36D5-471E-AA9F-929DF508542C}" destId="{18D7F4D9-5B8D-42E0-AAAB-EF26A26DBF4A}" srcOrd="0" destOrd="0" presId="urn:microsoft.com/office/officeart/2005/8/layout/radial1"/>
    <dgm:cxn modelId="{E30CCBCB-6825-4009-BA86-F4787416414E}" type="presOf" srcId="{B8A354F7-0C8C-4078-B1B1-4464F6AF1098}" destId="{1347F27A-57F6-4B25-9DFB-9E3CFBCA18FD}" srcOrd="1" destOrd="0" presId="urn:microsoft.com/office/officeart/2005/8/layout/radial1"/>
    <dgm:cxn modelId="{39EED876-08D5-4F6A-A5E5-2E12E916638B}" srcId="{9DBB8F58-A4F3-46AB-99B9-0AFF943ED8F0}" destId="{DD6E7C02-B275-488B-B667-8357644AFB0E}" srcOrd="1" destOrd="0" parTransId="{4FD2B7D4-D053-4D13-9B1A-6160AB8EBEF4}" sibTransId="{50397458-154C-4882-8E32-5BD687DCB286}"/>
    <dgm:cxn modelId="{1380E08F-57AA-4E8D-91F7-059A6A758EFF}" srcId="{9DBB8F58-A4F3-46AB-99B9-0AFF943ED8F0}" destId="{1E24FDFD-2775-4FF9-901E-A1CD70C92E54}" srcOrd="0" destOrd="0" parTransId="{B8A354F7-0C8C-4078-B1B1-4464F6AF1098}" sibTransId="{5517B4B4-CD37-4315-98DD-B969F7332984}"/>
    <dgm:cxn modelId="{86C8FE6A-9F68-4914-ACD0-A1B681545C35}" type="presOf" srcId="{E2A65A7F-0F54-4DF2-9470-C25B2B3EF8C1}" destId="{5947E05E-04CD-4445-8808-CAFCE0F0C921}" srcOrd="0" destOrd="0" presId="urn:microsoft.com/office/officeart/2005/8/layout/radial1"/>
    <dgm:cxn modelId="{EBF75607-A291-4FF2-A47F-71364BDB0FA5}" srcId="{9DBB8F58-A4F3-46AB-99B9-0AFF943ED8F0}" destId="{4E97D8C1-06B3-402E-94F7-44F1189CD6C4}" srcOrd="3" destOrd="0" parTransId="{477ADC9F-A9A1-4102-AD44-4A7793A701CA}" sibTransId="{60FED2F8-23E6-4946-B416-3E6A37337C26}"/>
    <dgm:cxn modelId="{07640A7D-0E75-4D89-BA9B-7D3E6083EACE}" type="presOf" srcId="{4E97D8C1-06B3-402E-94F7-44F1189CD6C4}" destId="{7550D8B3-AFC2-41BB-902C-4EAECE09643D}" srcOrd="0" destOrd="0" presId="urn:microsoft.com/office/officeart/2005/8/layout/radial1"/>
    <dgm:cxn modelId="{A9B3D430-9590-4FB2-A10B-8E44432D3A43}" type="presOf" srcId="{4FD2B7D4-D053-4D13-9B1A-6160AB8EBEF4}" destId="{3918CB6D-410D-49D6-BDED-8D48504BFC8F}" srcOrd="0" destOrd="0" presId="urn:microsoft.com/office/officeart/2005/8/layout/radial1"/>
    <dgm:cxn modelId="{6D4D401F-3D75-42D7-9146-0DEEF3666199}" type="presOf" srcId="{477ADC9F-A9A1-4102-AD44-4A7793A701CA}" destId="{99A9A6A5-028F-4646-8F1C-0F41C930DEC8}" srcOrd="1" destOrd="0" presId="urn:microsoft.com/office/officeart/2005/8/layout/radial1"/>
    <dgm:cxn modelId="{3153629C-174B-4E5E-B782-562F2DE09680}" type="presOf" srcId="{1CCB4482-B5DF-455F-A18A-F84FA3FB9587}" destId="{DCF15B15-1DF6-4F00-AE87-46175327A1B8}" srcOrd="1" destOrd="0" presId="urn:microsoft.com/office/officeart/2005/8/layout/radial1"/>
    <dgm:cxn modelId="{47A32166-A39D-4D3A-B5DB-2CA41505A071}" type="presOf" srcId="{1CCB4482-B5DF-455F-A18A-F84FA3FB9587}" destId="{8636FA2A-AA4D-48E0-8603-8FBB880EEEF9}" srcOrd="0" destOrd="0" presId="urn:microsoft.com/office/officeart/2005/8/layout/radial1"/>
    <dgm:cxn modelId="{DFC7FAEA-0DD0-4093-AF56-965483A204D0}" srcId="{7E010ED7-36D5-471E-AA9F-929DF508542C}" destId="{9DBB8F58-A4F3-46AB-99B9-0AFF943ED8F0}" srcOrd="0" destOrd="0" parTransId="{DB94D798-21BB-442C-9D8B-A4B557B218C5}" sibTransId="{B0114998-7C09-4D8B-9101-4E08444F62D9}"/>
    <dgm:cxn modelId="{458850A2-3F13-4488-BEF3-3434B147BCC1}" type="presOf" srcId="{9DBB8F58-A4F3-46AB-99B9-0AFF943ED8F0}" destId="{60A691AF-639F-4A84-9D4F-ECE2C16FB391}" srcOrd="0" destOrd="0" presId="urn:microsoft.com/office/officeart/2005/8/layout/radial1"/>
    <dgm:cxn modelId="{0943AB8D-8AD7-430F-B065-1B525BEC4BD7}" type="presOf" srcId="{B8A354F7-0C8C-4078-B1B1-4464F6AF1098}" destId="{44DE3EC0-5D75-412E-BCF6-BAC37EF29EC6}" srcOrd="0" destOrd="0" presId="urn:microsoft.com/office/officeart/2005/8/layout/radial1"/>
    <dgm:cxn modelId="{BE9D790B-5A28-4959-A334-14EC06985A2A}" type="presOf" srcId="{4FD2B7D4-D053-4D13-9B1A-6160AB8EBEF4}" destId="{7E227AE4-7E1A-4074-8D0E-33BA2B90E93D}" srcOrd="1" destOrd="0" presId="urn:microsoft.com/office/officeart/2005/8/layout/radial1"/>
    <dgm:cxn modelId="{E12D9770-A095-46B1-8E53-C624F2BCEBEC}" type="presOf" srcId="{477ADC9F-A9A1-4102-AD44-4A7793A701CA}" destId="{52CC4937-1983-4333-BEE6-42D1969E31A3}" srcOrd="0" destOrd="0" presId="urn:microsoft.com/office/officeart/2005/8/layout/radial1"/>
    <dgm:cxn modelId="{48962E4B-7474-481D-BFFC-DF56DD08E2C3}" type="presParOf" srcId="{18D7F4D9-5B8D-42E0-AAAB-EF26A26DBF4A}" destId="{60A691AF-639F-4A84-9D4F-ECE2C16FB391}" srcOrd="0" destOrd="0" presId="urn:microsoft.com/office/officeart/2005/8/layout/radial1"/>
    <dgm:cxn modelId="{3E7B6378-80B1-404C-9E1C-3A8BE6203612}" type="presParOf" srcId="{18D7F4D9-5B8D-42E0-AAAB-EF26A26DBF4A}" destId="{44DE3EC0-5D75-412E-BCF6-BAC37EF29EC6}" srcOrd="1" destOrd="0" presId="urn:microsoft.com/office/officeart/2005/8/layout/radial1"/>
    <dgm:cxn modelId="{77426C24-4A97-4DC2-ABEF-3194A3D0A15E}" type="presParOf" srcId="{44DE3EC0-5D75-412E-BCF6-BAC37EF29EC6}" destId="{1347F27A-57F6-4B25-9DFB-9E3CFBCA18FD}" srcOrd="0" destOrd="0" presId="urn:microsoft.com/office/officeart/2005/8/layout/radial1"/>
    <dgm:cxn modelId="{A095FAB8-574D-4723-BDA4-E278AF6B8FA0}" type="presParOf" srcId="{18D7F4D9-5B8D-42E0-AAAB-EF26A26DBF4A}" destId="{9D742904-2C45-4927-A1A8-6973BA8A9EAC}" srcOrd="2" destOrd="0" presId="urn:microsoft.com/office/officeart/2005/8/layout/radial1"/>
    <dgm:cxn modelId="{2543795E-0691-4A7A-8B49-D8BDF583A403}" type="presParOf" srcId="{18D7F4D9-5B8D-42E0-AAAB-EF26A26DBF4A}" destId="{3918CB6D-410D-49D6-BDED-8D48504BFC8F}" srcOrd="3" destOrd="0" presId="urn:microsoft.com/office/officeart/2005/8/layout/radial1"/>
    <dgm:cxn modelId="{547F498B-52CD-4707-99F7-4575A3724FA3}" type="presParOf" srcId="{3918CB6D-410D-49D6-BDED-8D48504BFC8F}" destId="{7E227AE4-7E1A-4074-8D0E-33BA2B90E93D}" srcOrd="0" destOrd="0" presId="urn:microsoft.com/office/officeart/2005/8/layout/radial1"/>
    <dgm:cxn modelId="{6BA37FCF-CE6D-4E2A-B55E-9EE73CCC6365}" type="presParOf" srcId="{18D7F4D9-5B8D-42E0-AAAB-EF26A26DBF4A}" destId="{8D1DE34E-7575-4E0D-936E-92245B169E2D}" srcOrd="4" destOrd="0" presId="urn:microsoft.com/office/officeart/2005/8/layout/radial1"/>
    <dgm:cxn modelId="{BF66E1E8-5AFC-46F0-8DC2-B6A90EFBD123}" type="presParOf" srcId="{18D7F4D9-5B8D-42E0-AAAB-EF26A26DBF4A}" destId="{8636FA2A-AA4D-48E0-8603-8FBB880EEEF9}" srcOrd="5" destOrd="0" presId="urn:microsoft.com/office/officeart/2005/8/layout/radial1"/>
    <dgm:cxn modelId="{42BC21D9-1E9E-4357-BD09-6557E560193F}" type="presParOf" srcId="{8636FA2A-AA4D-48E0-8603-8FBB880EEEF9}" destId="{DCF15B15-1DF6-4F00-AE87-46175327A1B8}" srcOrd="0" destOrd="0" presId="urn:microsoft.com/office/officeart/2005/8/layout/radial1"/>
    <dgm:cxn modelId="{726D08E4-AE76-46F7-91D1-95337900920F}" type="presParOf" srcId="{18D7F4D9-5B8D-42E0-AAAB-EF26A26DBF4A}" destId="{5947E05E-04CD-4445-8808-CAFCE0F0C921}" srcOrd="6" destOrd="0" presId="urn:microsoft.com/office/officeart/2005/8/layout/radial1"/>
    <dgm:cxn modelId="{58790F94-FE05-4745-82FE-94F13649F310}" type="presParOf" srcId="{18D7F4D9-5B8D-42E0-AAAB-EF26A26DBF4A}" destId="{52CC4937-1983-4333-BEE6-42D1969E31A3}" srcOrd="7" destOrd="0" presId="urn:microsoft.com/office/officeart/2005/8/layout/radial1"/>
    <dgm:cxn modelId="{18DB1C57-946B-4E9E-97BB-78C8E895A670}" type="presParOf" srcId="{52CC4937-1983-4333-BEE6-42D1969E31A3}" destId="{99A9A6A5-028F-4646-8F1C-0F41C930DEC8}" srcOrd="0" destOrd="0" presId="urn:microsoft.com/office/officeart/2005/8/layout/radial1"/>
    <dgm:cxn modelId="{FBB66B76-BF19-48B4-9D7C-143478764350}" type="presParOf" srcId="{18D7F4D9-5B8D-42E0-AAAB-EF26A26DBF4A}" destId="{7550D8B3-AFC2-41BB-902C-4EAECE09643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6D9BD-5947-423B-82B5-5A607849DBA9}">
      <dsp:nvSpPr>
        <dsp:cNvPr id="0" name=""/>
        <dsp:cNvSpPr/>
      </dsp:nvSpPr>
      <dsp:spPr>
        <a:xfrm>
          <a:off x="3451770" y="386"/>
          <a:ext cx="1326058" cy="1326058"/>
        </a:xfrm>
        <a:prstGeom prst="ellipse">
          <a:avLst/>
        </a:prstGeom>
        <a:solidFill>
          <a:srgbClr val="3AB8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9784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20" b="1" kern="1200" dirty="0" smtClean="0"/>
            <a:t>Academic</a:t>
          </a:r>
        </a:p>
        <a:p>
          <a:pPr lvl="0" algn="ctr" defTabSz="49784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20" kern="1200" dirty="0" smtClean="0"/>
            <a:t>e.g. Personal Tutor</a:t>
          </a:r>
          <a:endParaRPr lang="en-GB" sz="1120" kern="1200" dirty="0"/>
        </a:p>
      </dsp:txBody>
      <dsp:txXfrm>
        <a:off x="3645967" y="194583"/>
        <a:ext cx="937664" cy="937664"/>
      </dsp:txXfrm>
    </dsp:sp>
    <dsp:sp modelId="{3D570B2C-CFE6-4038-B105-918266B5E947}">
      <dsp:nvSpPr>
        <dsp:cNvPr id="0" name=""/>
        <dsp:cNvSpPr/>
      </dsp:nvSpPr>
      <dsp:spPr>
        <a:xfrm rot="2160000">
          <a:off x="4735796" y="1018693"/>
          <a:ext cx="351995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9784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20" kern="1200"/>
        </a:p>
      </dsp:txBody>
      <dsp:txXfrm>
        <a:off x="4745880" y="1077168"/>
        <a:ext cx="246397" cy="268526"/>
      </dsp:txXfrm>
    </dsp:sp>
    <dsp:sp modelId="{8921A64F-0D5B-4495-8FF7-17B87C820C5F}">
      <dsp:nvSpPr>
        <dsp:cNvPr id="0" name=""/>
        <dsp:cNvSpPr/>
      </dsp:nvSpPr>
      <dsp:spPr>
        <a:xfrm>
          <a:off x="5061877" y="1170197"/>
          <a:ext cx="1326058" cy="1326058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9784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20" b="1" kern="1200" dirty="0" smtClean="0"/>
            <a:t>Support</a:t>
          </a:r>
          <a:r>
            <a:rPr lang="en-GB" sz="1120" kern="1200" dirty="0" smtClean="0"/>
            <a:t> e.g. Student Support Officers</a:t>
          </a:r>
          <a:endParaRPr lang="en-GB" sz="1120" kern="1200" dirty="0"/>
        </a:p>
      </dsp:txBody>
      <dsp:txXfrm>
        <a:off x="5256074" y="1364394"/>
        <a:ext cx="937664" cy="937664"/>
      </dsp:txXfrm>
    </dsp:sp>
    <dsp:sp modelId="{3561161E-6E6E-41A8-B009-6E7427ADEBC9}">
      <dsp:nvSpPr>
        <dsp:cNvPr id="0" name=""/>
        <dsp:cNvSpPr/>
      </dsp:nvSpPr>
      <dsp:spPr>
        <a:xfrm rot="6480000">
          <a:off x="5244484" y="2546377"/>
          <a:ext cx="351995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9784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20" kern="1200"/>
        </a:p>
      </dsp:txBody>
      <dsp:txXfrm rot="10800000">
        <a:off x="5313599" y="2585671"/>
        <a:ext cx="246397" cy="268526"/>
      </dsp:txXfrm>
    </dsp:sp>
    <dsp:sp modelId="{13ABFE3A-DF82-43E4-A308-BECFFD521E24}">
      <dsp:nvSpPr>
        <dsp:cNvPr id="0" name=""/>
        <dsp:cNvSpPr/>
      </dsp:nvSpPr>
      <dsp:spPr>
        <a:xfrm>
          <a:off x="4446871" y="3062991"/>
          <a:ext cx="1326058" cy="1326058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9784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20" b="1" kern="1200" dirty="0" smtClean="0">
              <a:solidFill>
                <a:schemeClr val="bg1"/>
              </a:solidFill>
            </a:rPr>
            <a:t>Central Units</a:t>
          </a:r>
        </a:p>
        <a:p>
          <a:pPr lvl="0" algn="ctr" defTabSz="49784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20" kern="1200" dirty="0" smtClean="0">
              <a:solidFill>
                <a:schemeClr val="bg1"/>
              </a:solidFill>
            </a:rPr>
            <a:t>e.g. Student Recruitment and Admissions</a:t>
          </a:r>
        </a:p>
        <a:p>
          <a:pPr lvl="0" algn="ctr" defTabSz="49784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20" kern="1200" dirty="0" smtClean="0">
              <a:solidFill>
                <a:schemeClr val="bg1"/>
              </a:solidFill>
            </a:rPr>
            <a:t>EUSA</a:t>
          </a:r>
          <a:endParaRPr lang="en-GB" sz="1120" kern="1200" dirty="0">
            <a:solidFill>
              <a:schemeClr val="bg1"/>
            </a:solidFill>
          </a:endParaRPr>
        </a:p>
      </dsp:txBody>
      <dsp:txXfrm>
        <a:off x="4641068" y="3257188"/>
        <a:ext cx="937664" cy="937664"/>
      </dsp:txXfrm>
    </dsp:sp>
    <dsp:sp modelId="{28DAE1D1-407B-4B6B-A583-806DB7F9FD92}">
      <dsp:nvSpPr>
        <dsp:cNvPr id="0" name=""/>
        <dsp:cNvSpPr/>
      </dsp:nvSpPr>
      <dsp:spPr>
        <a:xfrm rot="10800000">
          <a:off x="3948764" y="3502248"/>
          <a:ext cx="351995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9784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20" kern="1200"/>
        </a:p>
      </dsp:txBody>
      <dsp:txXfrm rot="10800000">
        <a:off x="4054362" y="3591757"/>
        <a:ext cx="246397" cy="268526"/>
      </dsp:txXfrm>
    </dsp:sp>
    <dsp:sp modelId="{E12CC06B-AE1A-442E-9F9C-C14E5AA6AC9E}">
      <dsp:nvSpPr>
        <dsp:cNvPr id="0" name=""/>
        <dsp:cNvSpPr/>
      </dsp:nvSpPr>
      <dsp:spPr>
        <a:xfrm>
          <a:off x="2456669" y="3062991"/>
          <a:ext cx="1326058" cy="1326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9784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20" kern="1200" dirty="0" smtClean="0"/>
            <a:t>Information Services e.g. library</a:t>
          </a:r>
          <a:endParaRPr lang="en-GB" sz="1120" kern="1200" dirty="0"/>
        </a:p>
      </dsp:txBody>
      <dsp:txXfrm>
        <a:off x="2650866" y="3257188"/>
        <a:ext cx="937664" cy="937664"/>
      </dsp:txXfrm>
    </dsp:sp>
    <dsp:sp modelId="{E179BFEA-59C1-401B-B9E2-A1A170ABFF8E}">
      <dsp:nvSpPr>
        <dsp:cNvPr id="0" name=""/>
        <dsp:cNvSpPr/>
      </dsp:nvSpPr>
      <dsp:spPr>
        <a:xfrm rot="15120000">
          <a:off x="2639276" y="2565326"/>
          <a:ext cx="351995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9784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20" kern="1200"/>
        </a:p>
      </dsp:txBody>
      <dsp:txXfrm rot="10800000">
        <a:off x="2708391" y="2705050"/>
        <a:ext cx="246397" cy="268526"/>
      </dsp:txXfrm>
    </dsp:sp>
    <dsp:sp modelId="{1DB73533-CD9A-4E46-80F7-E1F8937C743F}">
      <dsp:nvSpPr>
        <dsp:cNvPr id="0" name=""/>
        <dsp:cNvSpPr/>
      </dsp:nvSpPr>
      <dsp:spPr>
        <a:xfrm>
          <a:off x="1841663" y="1170197"/>
          <a:ext cx="1326058" cy="1326058"/>
        </a:xfrm>
        <a:prstGeom prst="ellipse">
          <a:avLst/>
        </a:prstGeom>
        <a:solidFill>
          <a:srgbClr val="B323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9784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20" b="1" kern="1200" dirty="0" smtClean="0"/>
            <a:t>Administrative</a:t>
          </a:r>
        </a:p>
        <a:p>
          <a:pPr lvl="0" algn="ctr" defTabSz="49784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20" kern="1200" dirty="0" smtClean="0"/>
            <a:t>e.g. Matriculation Team</a:t>
          </a:r>
          <a:endParaRPr lang="en-GB" sz="1120" kern="1200" dirty="0"/>
        </a:p>
      </dsp:txBody>
      <dsp:txXfrm>
        <a:off x="2035860" y="1364394"/>
        <a:ext cx="937664" cy="937664"/>
      </dsp:txXfrm>
    </dsp:sp>
    <dsp:sp modelId="{42F23AB9-0C51-48EB-BEB5-EE5BBE2DC6D2}">
      <dsp:nvSpPr>
        <dsp:cNvPr id="0" name=""/>
        <dsp:cNvSpPr/>
      </dsp:nvSpPr>
      <dsp:spPr>
        <a:xfrm rot="19440000">
          <a:off x="3125689" y="1030404"/>
          <a:ext cx="351995" cy="447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9784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20" kern="1200"/>
        </a:p>
      </dsp:txBody>
      <dsp:txXfrm>
        <a:off x="3135773" y="1150947"/>
        <a:ext cx="246397" cy="268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691AF-639F-4A84-9D4F-ECE2C16FB391}">
      <dsp:nvSpPr>
        <dsp:cNvPr id="0" name=""/>
        <dsp:cNvSpPr/>
      </dsp:nvSpPr>
      <dsp:spPr>
        <a:xfrm>
          <a:off x="3004818" y="1590693"/>
          <a:ext cx="2105197" cy="1208050"/>
        </a:xfrm>
        <a:prstGeom prst="ellipse">
          <a:avLst/>
        </a:prstGeom>
        <a:solidFill>
          <a:srgbClr val="06D2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500" kern="1200" dirty="0" smtClean="0"/>
            <a:t>EAI</a:t>
          </a:r>
          <a:endParaRPr lang="en-GB" sz="5500" kern="1200" dirty="0"/>
        </a:p>
      </dsp:txBody>
      <dsp:txXfrm>
        <a:off x="3313117" y="1767608"/>
        <a:ext cx="1488599" cy="854220"/>
      </dsp:txXfrm>
    </dsp:sp>
    <dsp:sp modelId="{44DE3EC0-5D75-412E-BCF6-BAC37EF29EC6}">
      <dsp:nvSpPr>
        <dsp:cNvPr id="0" name=""/>
        <dsp:cNvSpPr/>
      </dsp:nvSpPr>
      <dsp:spPr>
        <a:xfrm rot="16124491">
          <a:off x="3848546" y="1386177"/>
          <a:ext cx="382797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382797" y="132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 rot="10800000">
        <a:off x="4030375" y="1389818"/>
        <a:ext cx="19139" cy="19139"/>
      </dsp:txXfrm>
    </dsp:sp>
    <dsp:sp modelId="{9D742904-2C45-4927-A1A8-6973BA8A9EAC}">
      <dsp:nvSpPr>
        <dsp:cNvPr id="0" name=""/>
        <dsp:cNvSpPr/>
      </dsp:nvSpPr>
      <dsp:spPr>
        <a:xfrm>
          <a:off x="2098579" y="0"/>
          <a:ext cx="3847786" cy="12080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Divinity pilot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Small group subject specific activity based induction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Student Panel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/>
        </a:p>
      </dsp:txBody>
      <dsp:txXfrm>
        <a:off x="2662074" y="176915"/>
        <a:ext cx="2720796" cy="854220"/>
      </dsp:txXfrm>
    </dsp:sp>
    <dsp:sp modelId="{3918CB6D-410D-49D6-BDED-8D48504BFC8F}">
      <dsp:nvSpPr>
        <dsp:cNvPr id="0" name=""/>
        <dsp:cNvSpPr/>
      </dsp:nvSpPr>
      <dsp:spPr>
        <a:xfrm rot="63882">
          <a:off x="5109436" y="2204073"/>
          <a:ext cx="324478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324478" y="132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263564" y="2209173"/>
        <a:ext cx="16223" cy="16223"/>
      </dsp:txXfrm>
    </dsp:sp>
    <dsp:sp modelId="{8D1DE34E-7575-4E0D-936E-92245B169E2D}">
      <dsp:nvSpPr>
        <dsp:cNvPr id="0" name=""/>
        <dsp:cNvSpPr/>
      </dsp:nvSpPr>
      <dsp:spPr>
        <a:xfrm>
          <a:off x="5433457" y="1198508"/>
          <a:ext cx="2796142" cy="20955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Childhood Practice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Study skills consultation with currents students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Custom made Academic Induction for new students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Linked up with College (direct entrants) </a:t>
          </a:r>
          <a:endParaRPr lang="en-GB" sz="1400" b="1" kern="1200" dirty="0"/>
        </a:p>
      </dsp:txBody>
      <dsp:txXfrm>
        <a:off x="5433457" y="1198508"/>
        <a:ext cx="2796142" cy="2095533"/>
      </dsp:txXfrm>
    </dsp:sp>
    <dsp:sp modelId="{8636FA2A-AA4D-48E0-8603-8FBB880EEEF9}">
      <dsp:nvSpPr>
        <dsp:cNvPr id="0" name=""/>
        <dsp:cNvSpPr/>
      </dsp:nvSpPr>
      <dsp:spPr>
        <a:xfrm rot="5400000">
          <a:off x="3875159" y="2967790"/>
          <a:ext cx="364516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364516" y="132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048304" y="2971889"/>
        <a:ext cx="18225" cy="18225"/>
      </dsp:txXfrm>
    </dsp:sp>
    <dsp:sp modelId="{5947E05E-04CD-4445-8808-CAFCE0F0C921}">
      <dsp:nvSpPr>
        <dsp:cNvPr id="0" name=""/>
        <dsp:cNvSpPr/>
      </dsp:nvSpPr>
      <dsp:spPr>
        <a:xfrm>
          <a:off x="2504704" y="3163260"/>
          <a:ext cx="3105427" cy="12080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Health in Social Science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New UG programme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Pre arrival reading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Welcome Talk +</a:t>
          </a:r>
          <a:endParaRPr lang="en-GB" sz="1400" b="1" kern="1200" dirty="0"/>
        </a:p>
      </dsp:txBody>
      <dsp:txXfrm>
        <a:off x="2959483" y="3340175"/>
        <a:ext cx="2195869" cy="854220"/>
      </dsp:txXfrm>
    </dsp:sp>
    <dsp:sp modelId="{52CC4937-1983-4333-BEE6-42D1969E31A3}">
      <dsp:nvSpPr>
        <dsp:cNvPr id="0" name=""/>
        <dsp:cNvSpPr/>
      </dsp:nvSpPr>
      <dsp:spPr>
        <a:xfrm rot="10916208">
          <a:off x="2791444" y="2142336"/>
          <a:ext cx="215259" cy="26422"/>
        </a:xfrm>
        <a:custGeom>
          <a:avLst/>
          <a:gdLst/>
          <a:ahLst/>
          <a:cxnLst/>
          <a:rect l="0" t="0" r="0" b="0"/>
          <a:pathLst>
            <a:path>
              <a:moveTo>
                <a:pt x="0" y="13211"/>
              </a:moveTo>
              <a:lnTo>
                <a:pt x="215259" y="1321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 rot="10800000">
        <a:off x="2893692" y="2150165"/>
        <a:ext cx="10762" cy="10762"/>
      </dsp:txXfrm>
    </dsp:sp>
    <dsp:sp modelId="{7550D8B3-AFC2-41BB-902C-4EAECE09643D}">
      <dsp:nvSpPr>
        <dsp:cNvPr id="0" name=""/>
        <dsp:cNvSpPr/>
      </dsp:nvSpPr>
      <dsp:spPr>
        <a:xfrm>
          <a:off x="226373" y="1205804"/>
          <a:ext cx="2566612" cy="18055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400" b="1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400" b="1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400" b="1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1400" b="1" kern="1200" dirty="0" smtClean="0"/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/>
            <a:t>Maths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/>
            <a:t>Consultation to build community in UG degrees and proactively tackle transition issues when studying maths at uni vs. school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b="1" kern="1200" dirty="0" smtClean="0"/>
            <a:t> Work with SLO to design Welcome Talk + with maths challenge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 </a:t>
          </a:r>
          <a:endParaRPr lang="en-GB" sz="1400" b="1" kern="1200" dirty="0"/>
        </a:p>
      </dsp:txBody>
      <dsp:txXfrm>
        <a:off x="226373" y="1205804"/>
        <a:ext cx="2566612" cy="180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6B4EF5-6CC1-4829-B93F-BE8B50923D42}" type="datetimeFigureOut">
              <a:rPr lang="en-GB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82E19B9-E897-4950-8CBD-718A4FB1B7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414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656697-6C94-4CA1-B638-0E803EC53F7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A48614-B2CF-49F6-8DF7-B43788F9523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964198-4B41-4A86-A7AB-21AA1D830B7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90DAE7-F150-421E-95D4-E020936D1C1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DD8FE8-0A87-4CC8-B78A-A87CCBF4C42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430A26-3A47-4D66-B834-981773F1D29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AE84CE-9561-4F62-873A-C1568ABDDD0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B6D9BC-EE28-4313-A708-4E5CB81D95B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F6EEDD-DDBA-4985-867F-F859CA2116C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73455-5D6B-4BC0-8D17-822C3629EE71}" type="datetimeFigureOut">
              <a:rPr lang="en-GB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D599-EF35-47FD-95E2-F082023433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1284-AC91-4A2D-A506-F5743EDE4ACD}" type="datetimeFigureOut">
              <a:rPr lang="en-GB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5415-4D91-4B3B-B895-E69383D86B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060ED-CE32-43B0-BC49-DA8AF3B3EC1F}" type="datetimeFigureOut">
              <a:rPr lang="en-GB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1419-5A62-4406-AAD5-A98072267B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41CA7-D879-4DC7-9EAC-CAC03CA60BC5}" type="datetimeFigureOut">
              <a:rPr lang="en-GB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7543-2A2B-4030-9B1D-BF1E2D243E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EC16-46D9-400C-9452-C4C2B98AA5A6}" type="datetimeFigureOut">
              <a:rPr lang="en-GB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00D9-27A5-45B5-9B66-0331A1AB6E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7246-F72B-4C75-AC72-D1F3A522F2C3}" type="datetimeFigureOut">
              <a:rPr lang="en-GB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5F72-569D-4FEE-90FE-06D28B523D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AB61F-221A-4628-A384-18D72137CE0C}" type="datetimeFigureOut">
              <a:rPr lang="en-GB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D8FAF-B40D-452F-A814-DD3F68108A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ABF07-3BD7-4942-AB65-23F270626123}" type="datetimeFigureOut">
              <a:rPr lang="en-GB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51D53-D178-4C1C-8969-829C117742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9069B-4993-4A5E-8076-4A8A1CF2CA8B}" type="datetimeFigureOut">
              <a:rPr lang="en-GB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85D4D-27E7-4E86-88B9-FFDB402754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951B-27A6-49FD-B0B8-9C0C3BE3C6FE}" type="datetimeFigureOut">
              <a:rPr lang="en-GB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0EE2-6185-46E4-B940-DEF25BD2D5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A6168-5FDE-4084-8E2E-90F101351D61}" type="datetimeFigureOut">
              <a:rPr lang="en-GB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A3675-C3C0-4C33-AA7C-72BFB55C9F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298F51-8590-4FAB-85FD-DFD18ADDE8F5}" type="datetimeFigureOut">
              <a:rPr lang="en-GB"/>
              <a:pPr>
                <a:defRPr/>
              </a:pPr>
              <a:t>25/06/2014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9DB451-B399-485F-A02F-F2D15AF9C2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induction@ed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/>
              <a:t>A catalyst for change: Edinburgh’s new approach to Induction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4581525"/>
            <a:ext cx="7854950" cy="1752600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endParaRPr lang="en-GB" sz="2400" smtClean="0"/>
          </a:p>
          <a:p>
            <a:pPr marR="0">
              <a:lnSpc>
                <a:spcPct val="90000"/>
              </a:lnSpc>
            </a:pPr>
            <a:r>
              <a:rPr lang="en-GB" sz="2400" smtClean="0"/>
              <a:t>EFYE, June 2014</a:t>
            </a:r>
          </a:p>
          <a:p>
            <a:pPr marR="0">
              <a:lnSpc>
                <a:spcPct val="90000"/>
              </a:lnSpc>
            </a:pPr>
            <a:r>
              <a:rPr lang="en-GB" sz="2400" smtClean="0"/>
              <a:t>Jenni Murray and Abby Shovlin</a:t>
            </a:r>
          </a:p>
          <a:p>
            <a:pPr marR="0">
              <a:lnSpc>
                <a:spcPct val="90000"/>
              </a:lnSpc>
            </a:pPr>
            <a:r>
              <a:rPr lang="en-GB" sz="2400" smtClean="0"/>
              <a:t>University of Edinburgh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\\midas.ucs.ed.ac.uk\SGHomes_2\ashovlin\My Pictures\new studen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\\midas.ucs.ed.ac.uk\SGHomes_2\ashovlin\MY STUFF\guidebook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4932363" cy="370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\\midas.ucs.ed.ac.uk\SGHomes_2\ashovlin\MY STUFF\guidebook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0"/>
            <a:ext cx="42116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\\midas.ucs.ed.ac.uk\SGHomes_2\ashovlin\MY STUFF\guidebook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63938"/>
            <a:ext cx="493236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smtClean="0"/>
              <a:t>New Approaches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>
              <a:solidFill>
                <a:srgbClr val="0070C0"/>
              </a:solidFill>
            </a:endParaRPr>
          </a:p>
          <a:p>
            <a:r>
              <a:rPr lang="en-GB" smtClean="0">
                <a:solidFill>
                  <a:srgbClr val="0070C0"/>
                </a:solidFill>
              </a:rPr>
              <a:t>Extended January Induction</a:t>
            </a:r>
          </a:p>
          <a:p>
            <a:r>
              <a:rPr lang="en-GB" smtClean="0">
                <a:solidFill>
                  <a:srgbClr val="0070C0"/>
                </a:solidFill>
              </a:rPr>
              <a:t>PGR Cohort Inductions</a:t>
            </a:r>
          </a:p>
          <a:p>
            <a:r>
              <a:rPr lang="en-GB" smtClean="0">
                <a:solidFill>
                  <a:srgbClr val="0070C0"/>
                </a:solidFill>
              </a:rPr>
              <a:t>Extended Transition Programme for students with Aspergers</a:t>
            </a:r>
          </a:p>
          <a:p>
            <a:r>
              <a:rPr lang="en-GB" smtClean="0">
                <a:solidFill>
                  <a:srgbClr val="0070C0"/>
                </a:solidFill>
              </a:rPr>
              <a:t>School pilots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ctr"/>
            <a:r>
              <a:rPr lang="en-GB" sz="3200" smtClean="0"/>
              <a:t>Spotlight on Academic Induction</a:t>
            </a:r>
            <a:br>
              <a:rPr lang="en-GB" sz="3200" smtClean="0"/>
            </a:br>
            <a:r>
              <a:rPr lang="en-GB" sz="3200" smtClean="0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2400" dirty="0" smtClean="0">
                <a:solidFill>
                  <a:srgbClr val="0070C0"/>
                </a:solidFill>
              </a:rPr>
              <a:t>Pre-arrival &amp; induction as a  golden opportunity 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dirty="0" smtClean="0">
                <a:solidFill>
                  <a:srgbClr val="0070C0"/>
                </a:solidFill>
              </a:rPr>
              <a:t>To pro-actively: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Tackle ‘gap’ between expectations of HE and reality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Engage students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Set ground rules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Build strong independent learner identities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Foster sense of belonging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Facilitate peer bonding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dirty="0"/>
          </a:p>
        </p:txBody>
      </p:sp>
      <p:pic>
        <p:nvPicPr>
          <p:cNvPr id="31748" name="Picture 2" descr="C:\Users\abby\Documents\APPS HOME\golden-opportun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708275"/>
            <a:ext cx="36591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smtClean="0"/>
              <a:t>Activity Based Induction</a:t>
            </a:r>
            <a:br>
              <a:rPr lang="en-GB" sz="3200" smtClean="0"/>
            </a:br>
            <a:r>
              <a:rPr lang="en-GB" sz="3200" i="1" smtClean="0"/>
              <a:t> Theory</a:t>
            </a:r>
            <a:endParaRPr lang="en-GB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8000" dirty="0" smtClean="0">
                <a:solidFill>
                  <a:srgbClr val="0070C0"/>
                </a:solidFill>
              </a:rPr>
              <a:t>Reduce ‘information overload’¹ as transition should be viewed “not so much as a time for giving students information, but [as] rather focus[ing] on developing their capacity to engage” 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8000" dirty="0" smtClean="0">
                <a:solidFill>
                  <a:srgbClr val="0070C0"/>
                </a:solidFill>
              </a:rPr>
              <a:t>Reduce time spent as a ‘passive’ learner ‘absorbing’ information³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8000" dirty="0" smtClean="0">
                <a:solidFill>
                  <a:srgbClr val="0070C0"/>
                </a:solidFill>
              </a:rPr>
              <a:t>Build pre-arrival and Induction programmes that allow students to sample and become familiar  with learning activities ⁴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8000" dirty="0" smtClean="0">
                <a:solidFill>
                  <a:srgbClr val="0070C0"/>
                </a:solidFill>
              </a:rPr>
              <a:t>Foster student engagement/commitment by involving alumni/ recent graduates/ current students in Induction activities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8000" dirty="0" smtClean="0">
                <a:solidFill>
                  <a:srgbClr val="0070C0"/>
                </a:solidFill>
              </a:rPr>
              <a:t>“So, if I’m told something I can forget. If I’m taught something I can remember, it but if I’m involved in something then I can understand it. Would be what I would say” (P8, ‘Through Your Eyes’)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8000" dirty="0" smtClean="0">
                <a:solidFill>
                  <a:srgbClr val="0070C0"/>
                </a:solidFill>
              </a:rPr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GB" sz="3100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GB" sz="3100" dirty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GB" sz="3100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4800" dirty="0" smtClean="0">
                <a:solidFill>
                  <a:srgbClr val="0070C0"/>
                </a:solidFill>
              </a:rPr>
              <a:t>1.Edwards, 2011, Harvey &amp; Drew 2006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4800" dirty="0" smtClean="0">
                <a:solidFill>
                  <a:srgbClr val="0070C0"/>
                </a:solidFill>
              </a:rPr>
              <a:t>2. Thomas, 2012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4800" dirty="0" smtClean="0">
                <a:solidFill>
                  <a:srgbClr val="0070C0"/>
                </a:solidFill>
              </a:rPr>
              <a:t>3. University of Bradford New Student Induction Guide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4800" dirty="0" smtClean="0">
                <a:solidFill>
                  <a:srgbClr val="0070C0"/>
                </a:solidFill>
              </a:rPr>
              <a:t>4. ibid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smtClean="0"/>
              <a:t>Enhanced Academic Induction</a:t>
            </a:r>
            <a:br>
              <a:rPr lang="en-GB" sz="3200" smtClean="0"/>
            </a:br>
            <a:r>
              <a:rPr lang="en-GB" sz="3200" i="1" smtClean="0"/>
              <a:t> Edinburgh best practice examples</a:t>
            </a:r>
            <a:endParaRPr lang="en-GB" sz="32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200" dirty="0" smtClean="0"/>
              <a:t> Reflect and review</a:t>
            </a:r>
            <a:br>
              <a:rPr lang="en-GB" sz="3200" dirty="0" smtClean="0"/>
            </a:br>
            <a:r>
              <a:rPr lang="en-GB" sz="3200" dirty="0" smtClean="0"/>
              <a:t>Reflective pathways model for Induction planning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GB" smtClean="0"/>
          </a:p>
        </p:txBody>
      </p:sp>
      <p:sp>
        <p:nvSpPr>
          <p:cNvPr id="6" name="Rounded Rectangle 5"/>
          <p:cNvSpPr/>
          <p:nvPr/>
        </p:nvSpPr>
        <p:spPr>
          <a:xfrm>
            <a:off x="684213" y="2781300"/>
            <a:ext cx="1584325" cy="2663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916238" y="1989138"/>
            <a:ext cx="2879725" cy="1871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916238" y="4076700"/>
            <a:ext cx="2879725" cy="2089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156325" y="1989138"/>
            <a:ext cx="2303463" cy="424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5" name="TextBox 9"/>
          <p:cNvSpPr txBox="1">
            <a:spLocks noChangeArrowheads="1"/>
          </p:cNvSpPr>
          <p:nvPr/>
        </p:nvSpPr>
        <p:spPr bwMode="auto">
          <a:xfrm>
            <a:off x="684213" y="3141663"/>
            <a:ext cx="15843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Student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?</a:t>
            </a:r>
          </a:p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Existing Skills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?</a:t>
            </a:r>
          </a:p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Knowledge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alibri" pitchFamily="34" charset="0"/>
              </a:rPr>
              <a:t>?</a:t>
            </a:r>
          </a:p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Expectations</a:t>
            </a:r>
          </a:p>
        </p:txBody>
      </p:sp>
      <p:sp>
        <p:nvSpPr>
          <p:cNvPr id="37896" name="TextBox 10"/>
          <p:cNvSpPr txBox="1">
            <a:spLocks noChangeArrowheads="1"/>
          </p:cNvSpPr>
          <p:nvPr/>
        </p:nvSpPr>
        <p:spPr bwMode="auto">
          <a:xfrm>
            <a:off x="3203575" y="2060575"/>
            <a:ext cx="25923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Calibri" pitchFamily="34" charset="0"/>
              </a:rPr>
              <a:t>Closed</a:t>
            </a:r>
          </a:p>
          <a:p>
            <a:pPr algn="ctr"/>
            <a:endParaRPr lang="en-GB" sz="1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Information transmission</a:t>
            </a:r>
          </a:p>
          <a:p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Institution centred</a:t>
            </a:r>
          </a:p>
          <a:p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Before ‘real’ learning begins</a:t>
            </a:r>
          </a:p>
          <a:p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Passive ‘participants</a:t>
            </a:r>
            <a:r>
              <a:rPr lang="en-GB">
                <a:solidFill>
                  <a:schemeClr val="bg1"/>
                </a:solidFill>
                <a:latin typeface="Calibri" pitchFamily="34" charset="0"/>
              </a:rPr>
              <a:t>’</a:t>
            </a:r>
          </a:p>
          <a:p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Fixed, singular and finite</a:t>
            </a: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37897" name="TextBox 11"/>
          <p:cNvSpPr txBox="1">
            <a:spLocks noChangeArrowheads="1"/>
          </p:cNvSpPr>
          <p:nvPr/>
        </p:nvSpPr>
        <p:spPr bwMode="auto">
          <a:xfrm>
            <a:off x="3132138" y="4149725"/>
            <a:ext cx="25923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latin typeface="Calibri" pitchFamily="34" charset="0"/>
              </a:rPr>
              <a:t>Open</a:t>
            </a:r>
          </a:p>
          <a:p>
            <a:pPr algn="ctr"/>
            <a:endParaRPr lang="en-GB" sz="14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Student centred</a:t>
            </a:r>
          </a:p>
          <a:p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Open, extended and ongoing</a:t>
            </a:r>
          </a:p>
          <a:p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Part of ‘real’ learning</a:t>
            </a:r>
          </a:p>
          <a:p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Activity based</a:t>
            </a:r>
          </a:p>
          <a:p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Two way dialogue</a:t>
            </a:r>
          </a:p>
          <a:p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Space for identity formation  and clear path for growth</a:t>
            </a:r>
          </a:p>
          <a:p>
            <a:endParaRPr lang="en-GB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GB">
              <a:solidFill>
                <a:schemeClr val="bg1"/>
              </a:solidFill>
              <a:latin typeface="Calibri" pitchFamily="34" charset="0"/>
            </a:endParaRPr>
          </a:p>
          <a:p>
            <a:endParaRPr lang="en-GB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898" name="TextBox 12"/>
          <p:cNvSpPr txBox="1">
            <a:spLocks noChangeArrowheads="1"/>
          </p:cNvSpPr>
          <p:nvPr/>
        </p:nvSpPr>
        <p:spPr bwMode="auto">
          <a:xfrm>
            <a:off x="6372225" y="2060575"/>
            <a:ext cx="194468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Calibri" pitchFamily="34" charset="0"/>
              </a:rPr>
              <a:t>What we expect from students</a:t>
            </a:r>
          </a:p>
          <a:p>
            <a:endParaRPr lang="en-GB" sz="2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Participation</a:t>
            </a:r>
          </a:p>
          <a:p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Engagement</a:t>
            </a:r>
          </a:p>
          <a:p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Motivation</a:t>
            </a:r>
          </a:p>
          <a:p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Critical Thinking</a:t>
            </a:r>
          </a:p>
          <a:p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Reflection</a:t>
            </a:r>
          </a:p>
          <a:p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Originality</a:t>
            </a:r>
          </a:p>
          <a:p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Progress and growth</a:t>
            </a:r>
          </a:p>
          <a:p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Ownership and independence</a:t>
            </a:r>
          </a:p>
          <a:p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Academic good conduct</a:t>
            </a:r>
          </a:p>
          <a:p>
            <a:r>
              <a:rPr lang="en-GB" sz="1600">
                <a:solidFill>
                  <a:schemeClr val="bg1"/>
                </a:solidFill>
                <a:latin typeface="Calibri" pitchFamily="34" charset="0"/>
              </a:rPr>
              <a:t>Peer bonding/group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  <a:p>
            <a:pPr>
              <a:buFont typeface="Wingdings 2" pitchFamily="18" charset="2"/>
              <a:buNone/>
            </a:pPr>
            <a:r>
              <a:rPr lang="en-GB" smtClean="0"/>
              <a:t>	Thank you for taking part in this workshop.</a:t>
            </a:r>
          </a:p>
          <a:p>
            <a:pPr>
              <a:buFont typeface="Wingdings 2" pitchFamily="18" charset="2"/>
              <a:buNone/>
            </a:pPr>
            <a:endParaRPr lang="en-GB" smtClean="0"/>
          </a:p>
          <a:p>
            <a:pPr>
              <a:buFont typeface="Wingdings 2" pitchFamily="18" charset="2"/>
              <a:buNone/>
            </a:pPr>
            <a:r>
              <a:rPr lang="en-GB" smtClean="0"/>
              <a:t>	Please do get in touch with us via:  </a:t>
            </a:r>
            <a:r>
              <a:rPr lang="en-GB" smtClean="0">
                <a:hlinkClick r:id="rId2"/>
              </a:rPr>
              <a:t>induction@ed.ac.uk</a:t>
            </a:r>
            <a:r>
              <a:rPr lang="en-GB" smtClean="0"/>
              <a:t> if you have any further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smtClean="0"/>
              <a:t>Session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Introduction to Edinburgh’s new Induction Team and our aims and over-arching strategy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Reflection activity one: Characteristics of a good Induction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Sharing Edinburgh best practice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Spotlight on Academic Induction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Reflection activity two: Review and reflect on current Induction practice in your school/programme (reflective pathways tool)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Take away ‘can dos’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smtClean="0"/>
              <a:t>Edinburgh’s New Induction Team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Two Induction Coordinators: Jenni Murray and Kristin Hunger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One Academic Induction Coordinator: Abby Shovlin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Part of Edinburgh Student Experience Project: to understand, develop and enrich the student experience at Edinburgh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solidFill>
                  <a:srgbClr val="0070C0"/>
                </a:solidFill>
              </a:rPr>
              <a:t>Induction model: (</a:t>
            </a:r>
            <a:r>
              <a:rPr lang="en-GB" dirty="0" err="1" smtClean="0">
                <a:solidFill>
                  <a:srgbClr val="0070C0"/>
                </a:solidFill>
              </a:rPr>
              <a:t>i</a:t>
            </a:r>
            <a:r>
              <a:rPr lang="en-GB" dirty="0" smtClean="0">
                <a:solidFill>
                  <a:srgbClr val="0070C0"/>
                </a:solidFill>
              </a:rPr>
              <a:t>)holistic, based on Whittaker’s (2008) 4 spheres of induction: administrative, academic, personal and social and geographic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dirty="0" smtClean="0">
                <a:solidFill>
                  <a:srgbClr val="0070C0"/>
                </a:solidFill>
              </a:rPr>
              <a:t>                                   (ii) longitudinal and student-centred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smtClean="0">
                <a:solidFill>
                  <a:srgbClr val="04617B"/>
                </a:solidFill>
              </a:rPr>
              <a:t>Edinburgh’s New Induction Team</a:t>
            </a:r>
            <a:endParaRPr lang="en-GB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288" y="1989138"/>
            <a:ext cx="8229600" cy="438943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en-GB" b="1" smtClean="0">
                <a:solidFill>
                  <a:srgbClr val="0070C0"/>
                </a:solidFill>
              </a:rPr>
              <a:t>Challenges</a:t>
            </a:r>
          </a:p>
          <a:p>
            <a:pPr marL="0" indent="0">
              <a:lnSpc>
                <a:spcPct val="90000"/>
              </a:lnSpc>
            </a:pPr>
            <a:r>
              <a:rPr lang="en-GB" smtClean="0">
                <a:solidFill>
                  <a:srgbClr val="0070C0"/>
                </a:solidFill>
              </a:rPr>
              <a:t>(academic) buy in for a new team and a new approach</a:t>
            </a:r>
          </a:p>
          <a:p>
            <a:pPr marL="0" indent="0">
              <a:lnSpc>
                <a:spcPct val="90000"/>
              </a:lnSpc>
            </a:pPr>
            <a:r>
              <a:rPr lang="en-GB" smtClean="0">
                <a:solidFill>
                  <a:srgbClr val="0070C0"/>
                </a:solidFill>
              </a:rPr>
              <a:t>Large devolved, silo based, research institution</a:t>
            </a:r>
          </a:p>
          <a:p>
            <a:pPr marL="0" indent="0">
              <a:lnSpc>
                <a:spcPct val="90000"/>
              </a:lnSpc>
            </a:pPr>
            <a:r>
              <a:rPr lang="en-GB" smtClean="0">
                <a:solidFill>
                  <a:srgbClr val="0070C0"/>
                </a:solidFill>
              </a:rPr>
              <a:t>Resources, budget, timing, staffing and resistance to change</a:t>
            </a: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</a:pPr>
            <a:r>
              <a:rPr lang="en-GB" b="1" smtClean="0">
                <a:solidFill>
                  <a:srgbClr val="0070C0"/>
                </a:solidFill>
              </a:rPr>
              <a:t>Our approach to coordination:</a:t>
            </a:r>
          </a:p>
          <a:p>
            <a:pPr marL="0" indent="0">
              <a:lnSpc>
                <a:spcPct val="90000"/>
              </a:lnSpc>
            </a:pPr>
            <a:r>
              <a:rPr lang="en-GB" smtClean="0">
                <a:solidFill>
                  <a:srgbClr val="0070C0"/>
                </a:solidFill>
              </a:rPr>
              <a:t>Participatory (staff and students), cross-institution, partnership based, evidence based (quantitative and qualitative), iterative (framework writing consultations), celebratory (Gearing Up)</a:t>
            </a:r>
          </a:p>
          <a:p>
            <a:pPr marL="0" indent="0">
              <a:lnSpc>
                <a:spcPct val="90000"/>
              </a:lnSpc>
            </a:pPr>
            <a:endParaRPr lang="en-GB" smtClean="0"/>
          </a:p>
          <a:p>
            <a:pPr marL="0" indent="0">
              <a:lnSpc>
                <a:spcPct val="90000"/>
              </a:lnSpc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smtClean="0">
                <a:solidFill>
                  <a:srgbClr val="04617B"/>
                </a:solidFill>
              </a:rPr>
              <a:t>Edinburgh’s New Induction Team</a:t>
            </a:r>
            <a:br>
              <a:rPr lang="en-GB" sz="3200" smtClean="0">
                <a:solidFill>
                  <a:srgbClr val="04617B"/>
                </a:solidFill>
              </a:rPr>
            </a:br>
            <a:r>
              <a:rPr lang="en-GB" sz="3200" smtClean="0">
                <a:solidFill>
                  <a:srgbClr val="04617B"/>
                </a:solidFill>
              </a:rPr>
              <a:t>Round Table Approach</a:t>
            </a:r>
            <a:endParaRPr lang="en-GB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4041775" y="3789363"/>
            <a:ext cx="1079500" cy="1008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srgbClr val="002060"/>
                </a:solidFill>
              </a:rPr>
              <a:t>Student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smtClean="0"/>
              <a:t>Reflection Activity One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GB" smtClean="0">
                <a:solidFill>
                  <a:srgbClr val="0070C0"/>
                </a:solidFill>
              </a:rPr>
              <a:t>Induction/Orientation/Transition : what is it and what does it look like?</a:t>
            </a:r>
          </a:p>
          <a:p>
            <a:pPr marL="0" indent="0">
              <a:buFont typeface="Wingdings 2" pitchFamily="18" charset="2"/>
              <a:buNone/>
            </a:pPr>
            <a:endParaRPr lang="en-GB" smtClean="0">
              <a:solidFill>
                <a:srgbClr val="0070C0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en-GB" smtClean="0">
              <a:solidFill>
                <a:srgbClr val="0070C0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en-GB" smtClean="0">
              <a:solidFill>
                <a:srgbClr val="0070C0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en-GB" smtClean="0">
              <a:solidFill>
                <a:srgbClr val="0070C0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en-GB" smtClean="0">
              <a:solidFill>
                <a:srgbClr val="0070C0"/>
              </a:solidFill>
            </a:endParaRPr>
          </a:p>
          <a:p>
            <a:pPr marL="0" indent="0">
              <a:buFont typeface="Wingdings 2" pitchFamily="18" charset="2"/>
              <a:buNone/>
            </a:pPr>
            <a:r>
              <a:rPr lang="en-GB" b="1" smtClean="0">
                <a:solidFill>
                  <a:srgbClr val="0070C0"/>
                </a:solidFill>
              </a:rPr>
              <a:t>3 words to describe a good induction:</a:t>
            </a:r>
          </a:p>
          <a:p>
            <a:pPr marL="0" indent="0">
              <a:buFont typeface="Wingdings 2" pitchFamily="18" charset="2"/>
              <a:buNone/>
            </a:pPr>
            <a:endParaRPr lang="en-GB" smtClean="0"/>
          </a:p>
        </p:txBody>
      </p:sp>
      <p:pic>
        <p:nvPicPr>
          <p:cNvPr id="22531" name="Picture 2" descr="\\midas.ucs.ed.ac.uk\SGHomes_2\ashovlin\My Pictures\induction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56540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\\midas.ucs.ed.ac.uk\SGHomes_2\ashovlin\My Pictures\RiG6zpA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176713"/>
            <a:ext cx="1800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8229600" cy="4389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en-GB" smtClean="0"/>
          </a:p>
          <a:p>
            <a:pPr marL="0" indent="0">
              <a:buFont typeface="Wingdings 2" pitchFamily="18" charset="2"/>
              <a:buNone/>
            </a:pPr>
            <a:endParaRPr lang="en-GB" smtClean="0"/>
          </a:p>
        </p:txBody>
      </p:sp>
      <p:sp>
        <p:nvSpPr>
          <p:cNvPr id="5" name="Rectangle 4"/>
          <p:cNvSpPr/>
          <p:nvPr/>
        </p:nvSpPr>
        <p:spPr>
          <a:xfrm>
            <a:off x="3800475" y="3814763"/>
            <a:ext cx="1582738" cy="8636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INDUCTION TEAM</a:t>
            </a:r>
          </a:p>
        </p:txBody>
      </p:sp>
      <p:sp>
        <p:nvSpPr>
          <p:cNvPr id="6" name="Oval 5"/>
          <p:cNvSpPr/>
          <p:nvPr/>
        </p:nvSpPr>
        <p:spPr>
          <a:xfrm>
            <a:off x="3851275" y="2060575"/>
            <a:ext cx="1873250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STRATEGY GROUP</a:t>
            </a:r>
          </a:p>
        </p:txBody>
      </p:sp>
      <p:sp>
        <p:nvSpPr>
          <p:cNvPr id="7" name="Oval 6"/>
          <p:cNvSpPr/>
          <p:nvPr/>
        </p:nvSpPr>
        <p:spPr>
          <a:xfrm>
            <a:off x="3324225" y="5300663"/>
            <a:ext cx="2016125" cy="144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INDUCTION COORDINATION GROUP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64638" cy="148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>
                <a:solidFill>
                  <a:srgbClr val="FFFFFF"/>
                </a:solidFill>
                <a:cs typeface="Arial" charset="0"/>
              </a:rPr>
              <a:t>STUDENT EXPERIENCE PROJECT</a:t>
            </a:r>
          </a:p>
          <a:p>
            <a:pPr algn="ctr"/>
            <a:endParaRPr lang="en-GB">
              <a:solidFill>
                <a:srgbClr val="FFFFFF"/>
              </a:solidFill>
              <a:cs typeface="Arial" charset="0"/>
            </a:endParaRPr>
          </a:p>
          <a:p>
            <a:r>
              <a:rPr lang="en-GB">
                <a:solidFill>
                  <a:srgbClr val="FFFFFF"/>
                </a:solidFill>
                <a:cs typeface="Arial" charset="0"/>
              </a:rPr>
              <a:t>Student Surveys Unit, Student Communications, Impact and Evaluation, Peer Support, Web Team, Applicant Experience, PCIM and more…</a:t>
            </a:r>
          </a:p>
        </p:txBody>
      </p:sp>
      <p:sp>
        <p:nvSpPr>
          <p:cNvPr id="9" name="Oval 8"/>
          <p:cNvSpPr/>
          <p:nvPr/>
        </p:nvSpPr>
        <p:spPr>
          <a:xfrm>
            <a:off x="6156325" y="3763963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IAD</a:t>
            </a:r>
          </a:p>
        </p:txBody>
      </p:sp>
      <p:sp>
        <p:nvSpPr>
          <p:cNvPr id="10" name="Oval 9"/>
          <p:cNvSpPr/>
          <p:nvPr/>
        </p:nvSpPr>
        <p:spPr>
          <a:xfrm>
            <a:off x="1763713" y="4581525"/>
            <a:ext cx="1295400" cy="847725"/>
          </a:xfrm>
          <a:prstGeom prst="ellipse">
            <a:avLst/>
          </a:prstGeom>
          <a:solidFill>
            <a:srgbClr val="B32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EUSA</a:t>
            </a:r>
          </a:p>
        </p:txBody>
      </p:sp>
      <p:sp>
        <p:nvSpPr>
          <p:cNvPr id="11" name="Oval 10"/>
          <p:cNvSpPr/>
          <p:nvPr/>
        </p:nvSpPr>
        <p:spPr>
          <a:xfrm>
            <a:off x="7524750" y="6021388"/>
            <a:ext cx="1511300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INTERNATIONAL SUBGROUP</a:t>
            </a:r>
          </a:p>
        </p:txBody>
      </p:sp>
      <p:sp>
        <p:nvSpPr>
          <p:cNvPr id="12" name="Oval 11"/>
          <p:cNvSpPr/>
          <p:nvPr/>
        </p:nvSpPr>
        <p:spPr>
          <a:xfrm>
            <a:off x="5795963" y="5732463"/>
            <a:ext cx="1200150" cy="792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INDUCTION SUBGROUPS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332288" y="4797425"/>
            <a:ext cx="242887" cy="4556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67238" y="3263900"/>
            <a:ext cx="311150" cy="43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80063" y="4221163"/>
            <a:ext cx="431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59113" y="5253038"/>
            <a:ext cx="433387" cy="2635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059113" y="4437063"/>
            <a:ext cx="649287" cy="241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53050" y="6118225"/>
            <a:ext cx="411163" cy="111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996113" y="6281738"/>
            <a:ext cx="412750" cy="11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22813" y="1628775"/>
            <a:ext cx="0" cy="2873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611188" y="2276475"/>
            <a:ext cx="216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UoE, 3 Colleges: 22 Schools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smtClean="0"/>
              <a:t>Evidence gathering and dissemination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New Student Surveys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ESES (Edinburgh Student Experience Survey)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Learner Journeys: Through Your Eyes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Focus groups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Building forums for sharing and gathering feedback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Staff surveys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GB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dirty="0" smtClean="0"/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dirty="0" smtClean="0"/>
              <a:t>	EDINBURGH INDUCTION FRAMEWORK</a:t>
            </a:r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4211638" y="4652963"/>
            <a:ext cx="93662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62950" cy="923925"/>
          </a:xfrm>
        </p:spPr>
        <p:txBody>
          <a:bodyPr/>
          <a:lstStyle/>
          <a:p>
            <a:r>
              <a:rPr lang="en-GB" sz="3600" smtClean="0"/>
              <a:t>Staff Engagement: </a:t>
            </a:r>
            <a:r>
              <a:rPr lang="en-GB" sz="3600" b="1" smtClean="0"/>
              <a:t>Gearing up for Induction 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20800" y="1697038"/>
            <a:ext cx="1905000" cy="2857500"/>
          </a:xfr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1913" y="173037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789363"/>
            <a:ext cx="366077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458152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1402</TotalTime>
  <Words>730</Words>
  <Application>Microsoft Office PowerPoint</Application>
  <PresentationFormat>On-screen Show (4:3)</PresentationFormat>
  <Paragraphs>170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A catalyst for change: Edinburgh’s new approach to Induction</vt:lpstr>
      <vt:lpstr>Session Aims</vt:lpstr>
      <vt:lpstr>Edinburgh’s New Induction Team</vt:lpstr>
      <vt:lpstr>Edinburgh’s New Induction Team</vt:lpstr>
      <vt:lpstr>Edinburgh’s New Induction Team Round Table Approach</vt:lpstr>
      <vt:lpstr>Reflection Activity One</vt:lpstr>
      <vt:lpstr>PowerPoint Presentation</vt:lpstr>
      <vt:lpstr>Evidence gathering and dissemination</vt:lpstr>
      <vt:lpstr>Staff Engagement: Gearing up for Induction </vt:lpstr>
      <vt:lpstr>PowerPoint Presentation</vt:lpstr>
      <vt:lpstr>PowerPoint Presentation</vt:lpstr>
      <vt:lpstr>New Approaches</vt:lpstr>
      <vt:lpstr>Spotlight on Academic Induction Aims</vt:lpstr>
      <vt:lpstr>Activity Based Induction  Theory</vt:lpstr>
      <vt:lpstr>Enhanced Academic Induction  Edinburgh best practice examples</vt:lpstr>
      <vt:lpstr> Reflect and review Reflective pathways model for Induction planning </vt:lpstr>
      <vt:lpstr>PowerPoint Presentation</vt:lpstr>
    </vt:vector>
  </TitlesOfParts>
  <Company>Jewel &amp; Esk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‘An effective approach to academic induction for undergraduate students making the transition to university’</dc:title>
  <dc:creator>Windows User</dc:creator>
  <cp:lastModifiedBy>Sarah</cp:lastModifiedBy>
  <cp:revision>137</cp:revision>
  <dcterms:created xsi:type="dcterms:W3CDTF">2013-03-17T18:12:30Z</dcterms:created>
  <dcterms:modified xsi:type="dcterms:W3CDTF">2014-06-25T10:57:44Z</dcterms:modified>
</cp:coreProperties>
</file>